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3"/>
  </p:notesMasterIdLst>
  <p:sldIdLst>
    <p:sldId id="2542" r:id="rId2"/>
    <p:sldId id="2543" r:id="rId3"/>
    <p:sldId id="2546" r:id="rId4"/>
    <p:sldId id="2544" r:id="rId5"/>
    <p:sldId id="2545" r:id="rId6"/>
    <p:sldId id="2547" r:id="rId7"/>
    <p:sldId id="2549" r:id="rId8"/>
    <p:sldId id="2548" r:id="rId9"/>
    <p:sldId id="2550" r:id="rId10"/>
    <p:sldId id="2551" r:id="rId11"/>
    <p:sldId id="2558" r:id="rId12"/>
    <p:sldId id="2560" r:id="rId13"/>
    <p:sldId id="2561" r:id="rId14"/>
    <p:sldId id="2575" r:id="rId15"/>
    <p:sldId id="2559" r:id="rId16"/>
    <p:sldId id="2562" r:id="rId17"/>
    <p:sldId id="2556" r:id="rId18"/>
    <p:sldId id="2564" r:id="rId19"/>
    <p:sldId id="2570" r:id="rId20"/>
    <p:sldId id="2553" r:id="rId21"/>
    <p:sldId id="2563" r:id="rId22"/>
    <p:sldId id="2571" r:id="rId23"/>
    <p:sldId id="2572" r:id="rId24"/>
    <p:sldId id="2573" r:id="rId25"/>
    <p:sldId id="2574" r:id="rId26"/>
    <p:sldId id="2565" r:id="rId27"/>
    <p:sldId id="2576" r:id="rId28"/>
    <p:sldId id="2567" r:id="rId29"/>
    <p:sldId id="2569" r:id="rId30"/>
    <p:sldId id="2568" r:id="rId31"/>
    <p:sldId id="2552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C0"/>
    <a:srgbClr val="C55A11"/>
    <a:srgbClr val="000000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09" autoAdjust="0"/>
    <p:restoredTop sz="87143" autoAdjust="0"/>
  </p:normalViewPr>
  <p:slideViewPr>
    <p:cSldViewPr snapToGrid="0">
      <p:cViewPr varScale="1">
        <p:scale>
          <a:sx n="96" d="100"/>
          <a:sy n="96" d="100"/>
        </p:scale>
        <p:origin x="184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2.tiff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ADCC8F-1637-4E46-B655-1C53EC44D69A}" type="datetimeFigureOut">
              <a:rPr lang="en-US" smtClean="0"/>
              <a:t>4/17/20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FFABCE-0C03-4DD7-81CD-1A931D7F2A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601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Animation partially inspired by: https://youtu.be/fg9No42IjnM?t=114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Potentiometer works : Linear and Rotary type Potentiometer</a:t>
            </a:r>
          </a:p>
          <a:p>
            <a:r>
              <a:rPr lang="en-US" dirty="0"/>
              <a:t> by </a:t>
            </a:r>
            <a:r>
              <a:rPr lang="en-US" dirty="0" err="1"/>
              <a:t>EasyMechLearn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FFABCE-0C03-4DD7-81CD-1A931D7F2A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423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BD8ED-3BB2-4D01-8FA4-5BBA721D25E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8A805A-0028-4AAD-ADB2-7E0EA6657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6C1C2-E82B-46D0-AF60-A64366C867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20B9CE-DD18-459E-863F-32090E8A7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5C4800-830F-4C5A-ABAC-F372C24355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28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E1831-37B1-4B4D-B63E-2EC1D8A196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A20589-F489-46CE-AC35-158FC238CB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7B036-CA5D-4186-B4C1-E4AF55B56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154FBB-9D1A-4EB7-A911-22A9D9BCEC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0EEBA4-BC1F-4A71-9FF7-82B810E63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941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75603A-B870-4F88-8AF7-81A8CDB51AA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7670F0-AFDE-4D5B-A7BF-4E5EE7C12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E4122-5E1B-445E-9C8C-3994389AF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6D5E58-F5C6-4677-ABFA-A4C486BCE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00546-C5EC-4B97-9E72-53B90AC67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030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69"/>
            <a:ext cx="12192000" cy="68556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822" y="492641"/>
            <a:ext cx="6324599" cy="708436"/>
          </a:xfrm>
        </p:spPr>
        <p:txBody>
          <a:bodyPr lIns="0">
            <a:noAutofit/>
          </a:bodyPr>
          <a:lstStyle>
            <a:lvl1pPr>
              <a:defRPr lang="en-US" sz="5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" panose="020B0606020202050201" pitchFamily="34" charset="0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822" y="1566350"/>
            <a:ext cx="6324600" cy="5063050"/>
          </a:xfrm>
        </p:spPr>
        <p:txBody>
          <a:bodyPr lIns="0">
            <a:normAutofit/>
          </a:bodyPr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2100"/>
              </a:spcAft>
              <a:buNone/>
              <a:defRPr lang="en-US" sz="32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2pPr>
            <a:lvl3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3pPr>
            <a:lvl4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4pPr>
            <a:lvl5pPr>
              <a:defRPr lang="en-US" sz="2800" kern="1200" dirty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228600" y="197601"/>
            <a:ext cx="4724401" cy="411367"/>
          </a:xfrm>
        </p:spPr>
        <p:txBody>
          <a:bodyPr lIns="0">
            <a:noAutofit/>
          </a:bodyPr>
          <a:lstStyle>
            <a:lvl1pPr marL="0" indent="0">
              <a:buNone/>
              <a:defRPr lang="en-US" sz="2000" kern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Bebas Neue" panose="020B0606020202050201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Short sub-title</a:t>
            </a:r>
          </a:p>
        </p:txBody>
      </p:sp>
    </p:spTree>
    <p:extLst>
      <p:ext uri="{BB962C8B-B14F-4D97-AF65-F5344CB8AC3E}">
        <p14:creationId xmlns:p14="http://schemas.microsoft.com/office/powerpoint/2010/main" val="10459069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31A43-7C79-44B9-B0AB-D1BBC6FD8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C028A-CFBE-4B56-80FD-63EB699BD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4B4BF-AE81-43DD-BD35-71F45DFBF0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69487-8723-46F3-B837-8F202ACB16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E2469E-3EF0-4D51-8B9E-EDD42F883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242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4535C-D865-49AB-8D6F-A7DE93E4C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73CBB7-5408-4E7D-B061-570990CE3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82AB31-64C2-4EBC-B047-B7633CEC8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86B3D6-1F90-4236-BF5F-25F460654B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6F244E-F769-4DE5-959E-9934AEFFFD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9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5F8AF-8F0C-4161-B9D6-A0E27E82F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6651C-A032-4DCF-B78D-3EB53BCFBC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020D7-550D-44FA-961A-EF7F8CBE74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1C604-7440-4D65-8DF0-95B7180AB5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E8AE13-9986-4978-85DB-F5B64F734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EF5217-3EB6-4C06-9919-907BDB888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205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20C2C1-2608-40E0-B9FE-E2618F0673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BBFF9B-49ED-4355-93E3-43EA88B583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3D3939-F338-4C96-8B05-2B13CBC1D4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BA4573-ABDD-45CA-A2D4-98B4E2EE1B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4027D0-B6F1-49DD-8718-BAA00DC92E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DA9E26-5B48-441D-9A8B-3BA43CA5B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4E7BC28-004C-4B63-9B5D-E67400E2B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FF63923-4475-4FA7-9897-EF1E0A2FD8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25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2F189-F177-4357-AA21-C2D5C44B8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2EF05C-48AA-4291-98CE-F2AD540EE9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7853BC-750C-407B-BB7D-E1E0C3A783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B63E65-D317-4454-B99E-DEB4347D3C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222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79AEB9-FBA5-4639-A7A1-CA8440642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8832E3-8713-476A-B8E2-F005466A8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B811A4-0511-4E00-9A0A-87514FB95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769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A68F8-7A4F-445D-8384-611B7DD66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2B760D-14C5-4B43-B291-8CAFA11A7E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9D1C58-29E0-4D98-A756-F74D146174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1006FE-72B4-4486-BC0F-CB88B1DA23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1CAF33-F05D-40BC-9CAF-97E585022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4710A1-FC14-4603-ABA5-CDFFA7790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2370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959433-6841-46EF-9C42-6C4909F8D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C53C1E-9DDF-4455-9A75-6EED258BAF8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B8B209-A831-4424-B7D7-B9AD723DF9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29C152-4D78-4D54-9A8F-BE224123D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C32859-33E5-4B8D-98DB-EF5BA1FEC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EFD504-0D3F-446C-938A-27804FC1E6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0600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690B28-34AC-4038-B04C-18F3B6870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BAF402-B57C-49F3-9079-46C2E1C3AB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F3829-F037-46BB-AED3-98645CE3511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8D65B9-8B96-4137-A5FE-62825A078D07}" type="datetimeFigureOut">
              <a:rPr lang="en-US" smtClean="0"/>
              <a:t>4/17/20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4A3ADC-AAF6-4C42-BB43-B2C0864D07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6C330-C65F-4F7F-ADE9-CEF6868EA4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285086-B903-4DDA-ACF4-A92C190CBE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271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12.png"/><Relationship Id="rId5" Type="http://schemas.openxmlformats.org/officeDocument/2006/relationships/image" Target="../media/image9.png"/><Relationship Id="rId4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822" y="492641"/>
            <a:ext cx="12525232" cy="708436"/>
          </a:xfrm>
        </p:spPr>
        <p:txBody>
          <a:bodyPr/>
          <a:lstStyle/>
          <a:p>
            <a:r>
              <a:rPr lang="en-US" sz="4800" dirty="0"/>
              <a:t>Potentiometers can be hooked up in either orientation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potentiometers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11822" y="6627168"/>
            <a:ext cx="2680862" cy="230832"/>
          </a:xfrm>
          <a:prstGeom prst="rect">
            <a:avLst/>
          </a:prstGeom>
          <a:noFill/>
        </p:spPr>
        <p:txBody>
          <a:bodyPr wrap="none" lIns="45720" rtlCol="0">
            <a:spAutoFit/>
          </a:bodyPr>
          <a:lstStyle/>
          <a:p>
            <a:r>
              <a:rPr lang="en-US" sz="900" dirty="0">
                <a:solidFill>
                  <a:prstClr val="white">
                    <a:lumMod val="65000"/>
                  </a:prstClr>
                </a:solidFill>
                <a:latin typeface="Segoe UI Light"/>
                <a:cs typeface="Segoe UI Light"/>
              </a:rPr>
              <a:t>Source: https://</a:t>
            </a:r>
            <a:r>
              <a:rPr lang="en-US" sz="900" dirty="0" err="1">
                <a:solidFill>
                  <a:prstClr val="white">
                    <a:lumMod val="65000"/>
                  </a:prstClr>
                </a:solidFill>
                <a:latin typeface="Segoe UI Light"/>
                <a:cs typeface="Segoe UI Light"/>
              </a:rPr>
              <a:t>en.wikipedia.org</a:t>
            </a:r>
            <a:r>
              <a:rPr lang="en-US" sz="900" dirty="0">
                <a:solidFill>
                  <a:prstClr val="white">
                    <a:lumMod val="65000"/>
                  </a:prstClr>
                </a:solidFill>
                <a:latin typeface="Segoe UI Light"/>
                <a:cs typeface="Segoe UI Light"/>
              </a:rPr>
              <a:t>/wiki/Potentiometer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74F09B8-0C13-BE4A-B3BF-05279FBFA4A6}"/>
              </a:ext>
            </a:extLst>
          </p:cNvPr>
          <p:cNvCxnSpPr/>
          <p:nvPr/>
        </p:nvCxnSpPr>
        <p:spPr>
          <a:xfrm>
            <a:off x="5958897" y="2477641"/>
            <a:ext cx="0" cy="23989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C37E7464-A67A-534E-80DD-32B7B4903680}"/>
              </a:ext>
            </a:extLst>
          </p:cNvPr>
          <p:cNvGrpSpPr/>
          <p:nvPr/>
        </p:nvGrpSpPr>
        <p:grpSpPr>
          <a:xfrm>
            <a:off x="475783" y="2054234"/>
            <a:ext cx="5021943" cy="3178170"/>
            <a:chOff x="6942945" y="948489"/>
            <a:chExt cx="4309531" cy="2727316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F315AB6-D439-F043-9118-2CAF65C48C3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42945" y="1279589"/>
              <a:ext cx="3498476" cy="2396216"/>
            </a:xfrm>
            <a:prstGeom prst="rect">
              <a:avLst/>
            </a:prstGeom>
          </p:spPr>
        </p:pic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389026C-561F-0844-8DDD-195365437C81}"/>
                </a:ext>
              </a:extLst>
            </p:cNvPr>
            <p:cNvCxnSpPr/>
            <p:nvPr/>
          </p:nvCxnSpPr>
          <p:spPr>
            <a:xfrm flipV="1">
              <a:off x="9308587" y="1190745"/>
              <a:ext cx="277015" cy="51507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D334B1B0-F026-4341-B765-E15798E44A7D}"/>
                </a:ext>
              </a:extLst>
            </p:cNvPr>
            <p:cNvSpPr/>
            <p:nvPr/>
          </p:nvSpPr>
          <p:spPr>
            <a:xfrm>
              <a:off x="9528505" y="948489"/>
              <a:ext cx="1630033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rIns="45720" rtlCol="0" anchor="ctr">
              <a:spAutoFit/>
            </a:bodyPr>
            <a:lstStyle/>
            <a:p>
              <a:r>
                <a:rPr lang="en-US" sz="1600" dirty="0">
                  <a:solidFill>
                    <a:schemeClr val="tx1"/>
                  </a:solidFill>
                  <a:latin typeface="Segoe Condensed" panose="020B0606040200020203" pitchFamily="34" charset="0"/>
                </a:rPr>
                <a:t>Resistive material</a:t>
              </a:r>
              <a:endParaRPr lang="en-US" sz="1600" baseline="-25000" dirty="0">
                <a:solidFill>
                  <a:schemeClr val="tx1"/>
                </a:solidFill>
                <a:latin typeface="Segoe Condensed" panose="020B0606040200020203" pitchFamily="34" charset="0"/>
              </a:endParaRP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0B44958-3A24-704D-BF7B-829612907E8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739846" y="1572045"/>
              <a:ext cx="488357" cy="15656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A7243D30-4A75-D94F-BD50-8CEA0A21B94A}"/>
                </a:ext>
              </a:extLst>
            </p:cNvPr>
            <p:cNvSpPr/>
            <p:nvPr/>
          </p:nvSpPr>
          <p:spPr>
            <a:xfrm>
              <a:off x="10054314" y="1396413"/>
              <a:ext cx="1198162" cy="33855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rIns="45720" rtlCol="0" anchor="ctr">
              <a:spAutoFit/>
            </a:bodyPr>
            <a:lstStyle/>
            <a:p>
              <a:r>
                <a:rPr lang="en-US" sz="1600" dirty="0">
                  <a:solidFill>
                    <a:schemeClr val="tx1"/>
                  </a:solidFill>
                  <a:latin typeface="Segoe Condensed" panose="020B0606040200020203" pitchFamily="34" charset="0"/>
                </a:rPr>
                <a:t>Wiper</a:t>
              </a:r>
              <a:endParaRPr lang="en-US" sz="1600" baseline="-25000" dirty="0">
                <a:solidFill>
                  <a:schemeClr val="tx1"/>
                </a:solidFill>
                <a:latin typeface="Segoe Condensed" panose="020B0606040200020203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4EA09AB-B86B-3D40-A2C6-1B0397226F28}"/>
              </a:ext>
            </a:extLst>
          </p:cNvPr>
          <p:cNvGrpSpPr/>
          <p:nvPr/>
        </p:nvGrpSpPr>
        <p:grpSpPr>
          <a:xfrm>
            <a:off x="6580249" y="2054234"/>
            <a:ext cx="5021945" cy="3178171"/>
            <a:chOff x="8046750" y="-1590801"/>
            <a:chExt cx="5021945" cy="3178171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279C8033-7135-834C-A62B-3F03310FEE35}"/>
                </a:ext>
              </a:extLst>
            </p:cNvPr>
            <p:cNvGrpSpPr/>
            <p:nvPr/>
          </p:nvGrpSpPr>
          <p:grpSpPr>
            <a:xfrm>
              <a:off x="8046750" y="-1590801"/>
              <a:ext cx="5021945" cy="3178171"/>
              <a:chOff x="6942944" y="948489"/>
              <a:chExt cx="4309532" cy="2727316"/>
            </a:xfrm>
          </p:grpSpPr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17C3F8C6-C9B1-A448-8F54-2E9001D8059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6942944" y="1279589"/>
                <a:ext cx="3498476" cy="2396216"/>
              </a:xfrm>
              <a:prstGeom prst="rect">
                <a:avLst/>
              </a:prstGeom>
            </p:spPr>
          </p:pic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B43E624D-4E4F-7E4D-B013-90D9458B606C}"/>
                  </a:ext>
                </a:extLst>
              </p:cNvPr>
              <p:cNvCxnSpPr/>
              <p:nvPr/>
            </p:nvCxnSpPr>
            <p:spPr>
              <a:xfrm flipV="1">
                <a:off x="9308587" y="1190745"/>
                <a:ext cx="277015" cy="515074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E88EF8A0-DBF3-2F46-844B-EBB86783432E}"/>
                  </a:ext>
                </a:extLst>
              </p:cNvPr>
              <p:cNvSpPr/>
              <p:nvPr/>
            </p:nvSpPr>
            <p:spPr>
              <a:xfrm>
                <a:off x="9528505" y="948489"/>
                <a:ext cx="1630033" cy="33855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45720" rIns="45720" rtlCol="0" anchor="ctr">
                <a:spAutoFit/>
              </a:bodyPr>
              <a:lstStyle/>
              <a:p>
                <a:r>
                  <a:rPr lang="en-US" sz="1600" dirty="0">
                    <a:solidFill>
                      <a:schemeClr val="tx1"/>
                    </a:solidFill>
                    <a:latin typeface="Segoe Condensed" panose="020B0606040200020203" pitchFamily="34" charset="0"/>
                  </a:rPr>
                  <a:t>Resistive material</a:t>
                </a:r>
                <a:endParaRPr lang="en-US" sz="1600" baseline="-25000" dirty="0">
                  <a:solidFill>
                    <a:schemeClr val="tx1"/>
                  </a:solidFill>
                  <a:latin typeface="Segoe Condensed" panose="020B0606040200020203" pitchFamily="34" charset="0"/>
                </a:endParaRPr>
              </a:p>
            </p:txBody>
          </p: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2D958CB2-1105-874B-99BA-B6775EBF59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739846" y="1572045"/>
                <a:ext cx="488357" cy="156566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E4A6037A-2554-8643-A5A4-BDFCE68A3087}"/>
                  </a:ext>
                </a:extLst>
              </p:cNvPr>
              <p:cNvSpPr/>
              <p:nvPr/>
            </p:nvSpPr>
            <p:spPr>
              <a:xfrm>
                <a:off x="10054314" y="1396413"/>
                <a:ext cx="1198162" cy="33855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45720" rIns="45720" rtlCol="0" anchor="ctr">
                <a:spAutoFit/>
              </a:bodyPr>
              <a:lstStyle/>
              <a:p>
                <a:r>
                  <a:rPr lang="en-US" sz="1600" dirty="0">
                    <a:solidFill>
                      <a:schemeClr val="tx1"/>
                    </a:solidFill>
                    <a:latin typeface="Segoe Condensed" panose="020B0606040200020203" pitchFamily="34" charset="0"/>
                  </a:rPr>
                  <a:t>Wiper</a:t>
                </a:r>
                <a:endParaRPr lang="en-US" sz="1600" baseline="-25000" dirty="0">
                  <a:solidFill>
                    <a:schemeClr val="tx1"/>
                  </a:solidFill>
                  <a:latin typeface="Segoe Condensed" panose="020B0606040200020203" pitchFamily="34" charset="0"/>
                </a:endParaRPr>
              </a:p>
            </p:txBody>
          </p:sp>
        </p:grpSp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BAE0220C-947C-2442-8191-68D1D5F52B9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751955" y="1170546"/>
              <a:ext cx="238610" cy="162254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621E57A0-30A2-8B49-AEC9-AC1A364AC4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300943" y="802867"/>
              <a:ext cx="258854" cy="150606"/>
            </a:xfrm>
            <a:prstGeom prst="rect">
              <a:avLst/>
            </a:prstGeom>
          </p:spPr>
        </p:pic>
        <p:pic>
          <p:nvPicPr>
            <p:cNvPr id="43" name="Picture 42">
              <a:extLst>
                <a:ext uri="{FF2B5EF4-FFF2-40B4-BE49-F238E27FC236}">
                  <a16:creationId xmlns:a16="http://schemas.microsoft.com/office/drawing/2014/main" id="{D79A165C-DD9C-F04D-9EBD-D99ED57963E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233514" y="1156258"/>
              <a:ext cx="258854" cy="150606"/>
            </a:xfrm>
            <a:prstGeom prst="rect">
              <a:avLst/>
            </a:prstGeom>
          </p:spPr>
        </p:pic>
        <p:pic>
          <p:nvPicPr>
            <p:cNvPr id="44" name="Picture 43">
              <a:extLst>
                <a:ext uri="{FF2B5EF4-FFF2-40B4-BE49-F238E27FC236}">
                  <a16:creationId xmlns:a16="http://schemas.microsoft.com/office/drawing/2014/main" id="{F1EC84E6-6A74-F946-819F-2A174B7805D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1453843" y="1168157"/>
              <a:ext cx="238610" cy="1622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637545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409404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341358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/>
          <p:nvPr/>
        </p:nvCxnSpPr>
        <p:spPr>
          <a:xfrm rot="10800000">
            <a:off x="7890815" y="2983208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887613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7216260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54837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F8D5BDDF-4498-C04F-A1F2-E36408174846}"/>
              </a:ext>
            </a:extLst>
          </p:cNvPr>
          <p:cNvSpPr txBox="1"/>
          <p:nvPr/>
        </p:nvSpPr>
        <p:spPr>
          <a:xfrm>
            <a:off x="1906648" y="660112"/>
            <a:ext cx="8378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egoe Condensed" panose="020B0606040200020203" pitchFamily="34" charset="0"/>
              </a:rPr>
              <a:t>Here, we have a </a:t>
            </a:r>
            <a:r>
              <a:rPr lang="en-US" sz="2800" b="1" dirty="0">
                <a:latin typeface="Segoe Condensed" panose="020B0606040200020203" pitchFamily="34" charset="0"/>
              </a:rPr>
              <a:t>10k</a:t>
            </a:r>
            <a:r>
              <a:rPr lang="el-GR" sz="2800" b="1" dirty="0" err="1">
                <a:latin typeface="Segoe Condensed" panose="020B0606040200020203" pitchFamily="34" charset="0"/>
              </a:rPr>
              <a:t>Ω</a:t>
            </a:r>
            <a:r>
              <a:rPr lang="en-US" sz="2800" b="1" dirty="0">
                <a:latin typeface="Segoe Condensed" panose="020B0606040200020203" pitchFamily="34" charset="0"/>
              </a:rPr>
              <a:t> </a:t>
            </a:r>
            <a:r>
              <a:rPr lang="en-US" sz="2800" dirty="0">
                <a:latin typeface="Segoe Condensed" panose="020B0606040200020203" pitchFamily="34" charset="0"/>
              </a:rPr>
              <a:t>potentiometer</a:t>
            </a:r>
          </a:p>
        </p:txBody>
      </p:sp>
    </p:spTree>
    <p:extLst>
      <p:ext uri="{BB962C8B-B14F-4D97-AF65-F5344CB8AC3E}">
        <p14:creationId xmlns:p14="http://schemas.microsoft.com/office/powerpoint/2010/main" val="13016179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5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2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>
            <a:off x="3628773" y="2395195"/>
            <a:ext cx="939034" cy="938776"/>
            <a:chOff x="6970143" y="2130724"/>
            <a:chExt cx="939034" cy="938776"/>
          </a:xfrm>
          <a:solidFill>
            <a:schemeClr val="accent2">
              <a:lumMod val="75000"/>
            </a:schemeClr>
          </a:solidFill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  <a:grpFill/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grpFill/>
              <a:ln w="85725" cap="rnd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grpFill/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/>
          <p:nvPr/>
        </p:nvCxnSpPr>
        <p:spPr>
          <a:xfrm rot="10800000">
            <a:off x="7890815" y="2983208"/>
            <a:ext cx="0" cy="665503"/>
          </a:xfrm>
          <a:prstGeom prst="straightConnector1">
            <a:avLst/>
          </a:prstGeom>
          <a:noFill/>
          <a:ln w="44450" cap="rnd">
            <a:solidFill>
              <a:schemeClr val="accent2">
                <a:lumMod val="75000"/>
              </a:schemeClr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54837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BFC54EE6-1312-4FA3-816B-BBE80D9FA196}"/>
              </a:ext>
            </a:extLst>
          </p:cNvPr>
          <p:cNvSpPr/>
          <p:nvPr/>
        </p:nvSpPr>
        <p:spPr>
          <a:xfrm>
            <a:off x="6996347" y="2637532"/>
            <a:ext cx="138131" cy="13813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3720702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2384294" y="4464606"/>
            <a:ext cx="74234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The resistance between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1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and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2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changes </a:t>
            </a:r>
            <a:br>
              <a:rPr lang="en-US" sz="28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depending on wiper position. Let’s call this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.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C9190A9-D6FB-4DBA-BE92-871B2479A99A}"/>
              </a:ext>
            </a:extLst>
          </p:cNvPr>
          <p:cNvCxnSpPr>
            <a:cxnSpLocks/>
          </p:cNvCxnSpPr>
          <p:nvPr/>
        </p:nvCxnSpPr>
        <p:spPr>
          <a:xfrm>
            <a:off x="4090517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7B0804CD-5371-414C-845C-81A518B55B34}"/>
              </a:ext>
            </a:extLst>
          </p:cNvPr>
          <p:cNvCxnSpPr>
            <a:cxnSpLocks/>
          </p:cNvCxnSpPr>
          <p:nvPr/>
        </p:nvCxnSpPr>
        <p:spPr>
          <a:xfrm>
            <a:off x="7066020" y="2870529"/>
            <a:ext cx="3202" cy="1569318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9C1D202-633E-40EC-984C-8CA3C449A471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73C3912-62CF-48EC-A239-0D5AC1884603}"/>
              </a:ext>
            </a:extLst>
          </p:cNvPr>
          <p:cNvCxnSpPr>
            <a:cxnSpLocks/>
          </p:cNvCxnSpPr>
          <p:nvPr/>
        </p:nvCxnSpPr>
        <p:spPr>
          <a:xfrm>
            <a:off x="7885155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35AEF2A9-243C-4329-A796-130470B7C359}"/>
              </a:ext>
            </a:extLst>
          </p:cNvPr>
          <p:cNvSpPr/>
          <p:nvPr/>
        </p:nvSpPr>
        <p:spPr>
          <a:xfrm>
            <a:off x="3291795" y="2072726"/>
            <a:ext cx="1602933" cy="1547334"/>
          </a:xfrm>
          <a:custGeom>
            <a:avLst/>
            <a:gdLst>
              <a:gd name="connsiteX0" fmla="*/ 258418 w 1103244"/>
              <a:gd name="connsiteY0" fmla="*/ 874643 h 929309"/>
              <a:gd name="connsiteX1" fmla="*/ 84483 w 1103244"/>
              <a:gd name="connsiteY1" fmla="*/ 834887 h 929309"/>
              <a:gd name="connsiteX2" fmla="*/ 188844 w 1103244"/>
              <a:gd name="connsiteY2" fmla="*/ 725556 h 929309"/>
              <a:gd name="connsiteX3" fmla="*/ 29818 w 1103244"/>
              <a:gd name="connsiteY3" fmla="*/ 685800 h 929309"/>
              <a:gd name="connsiteX4" fmla="*/ 144118 w 1103244"/>
              <a:gd name="connsiteY4" fmla="*/ 576469 h 929309"/>
              <a:gd name="connsiteX5" fmla="*/ 0 w 1103244"/>
              <a:gd name="connsiteY5" fmla="*/ 496956 h 929309"/>
              <a:gd name="connsiteX6" fmla="*/ 163996 w 1103244"/>
              <a:gd name="connsiteY6" fmla="*/ 427382 h 929309"/>
              <a:gd name="connsiteX7" fmla="*/ 49696 w 1103244"/>
              <a:gd name="connsiteY7" fmla="*/ 308113 h 929309"/>
              <a:gd name="connsiteX8" fmla="*/ 243509 w 1103244"/>
              <a:gd name="connsiteY8" fmla="*/ 293204 h 929309"/>
              <a:gd name="connsiteX9" fmla="*/ 159026 w 1103244"/>
              <a:gd name="connsiteY9" fmla="*/ 154056 h 929309"/>
              <a:gd name="connsiteX10" fmla="*/ 347870 w 1103244"/>
              <a:gd name="connsiteY10" fmla="*/ 208722 h 929309"/>
              <a:gd name="connsiteX11" fmla="*/ 367748 w 1103244"/>
              <a:gd name="connsiteY11" fmla="*/ 34787 h 929309"/>
              <a:gd name="connsiteX12" fmla="*/ 467139 w 1103244"/>
              <a:gd name="connsiteY12" fmla="*/ 159026 h 929309"/>
              <a:gd name="connsiteX13" fmla="*/ 556592 w 1103244"/>
              <a:gd name="connsiteY13" fmla="*/ 0 h 929309"/>
              <a:gd name="connsiteX14" fmla="*/ 631135 w 1103244"/>
              <a:gd name="connsiteY14" fmla="*/ 149087 h 929309"/>
              <a:gd name="connsiteX15" fmla="*/ 730526 w 1103244"/>
              <a:gd name="connsiteY15" fmla="*/ 49695 h 929309"/>
              <a:gd name="connsiteX16" fmla="*/ 770283 w 1103244"/>
              <a:gd name="connsiteY16" fmla="*/ 188843 h 929309"/>
              <a:gd name="connsiteX17" fmla="*/ 894522 w 1103244"/>
              <a:gd name="connsiteY17" fmla="*/ 109330 h 929309"/>
              <a:gd name="connsiteX18" fmla="*/ 899492 w 1103244"/>
              <a:gd name="connsiteY18" fmla="*/ 303143 h 929309"/>
              <a:gd name="connsiteX19" fmla="*/ 1033670 w 1103244"/>
              <a:gd name="connsiteY19" fmla="*/ 293204 h 929309"/>
              <a:gd name="connsiteX20" fmla="*/ 954157 w 1103244"/>
              <a:gd name="connsiteY20" fmla="*/ 432352 h 929309"/>
              <a:gd name="connsiteX21" fmla="*/ 1098274 w 1103244"/>
              <a:gd name="connsiteY21" fmla="*/ 477078 h 929309"/>
              <a:gd name="connsiteX22" fmla="*/ 979005 w 1103244"/>
              <a:gd name="connsiteY22" fmla="*/ 571500 h 929309"/>
              <a:gd name="connsiteX23" fmla="*/ 1103244 w 1103244"/>
              <a:gd name="connsiteY23" fmla="*/ 655982 h 929309"/>
              <a:gd name="connsiteX24" fmla="*/ 954157 w 1103244"/>
              <a:gd name="connsiteY24" fmla="*/ 710648 h 929309"/>
              <a:gd name="connsiteX25" fmla="*/ 1038639 w 1103244"/>
              <a:gd name="connsiteY25" fmla="*/ 829917 h 929309"/>
              <a:gd name="connsiteX26" fmla="*/ 869674 w 1103244"/>
              <a:gd name="connsiteY26" fmla="*/ 829917 h 929309"/>
              <a:gd name="connsiteX27" fmla="*/ 954157 w 1103244"/>
              <a:gd name="connsiteY27" fmla="*/ 929309 h 929309"/>
              <a:gd name="connsiteX0" fmla="*/ 258418 w 1103244"/>
              <a:gd name="connsiteY0" fmla="*/ 874643 h 929309"/>
              <a:gd name="connsiteX1" fmla="*/ 184952 w 1103244"/>
              <a:gd name="connsiteY1" fmla="*/ 854765 h 929309"/>
              <a:gd name="connsiteX2" fmla="*/ 84483 w 1103244"/>
              <a:gd name="connsiteY2" fmla="*/ 834887 h 929309"/>
              <a:gd name="connsiteX3" fmla="*/ 188844 w 1103244"/>
              <a:gd name="connsiteY3" fmla="*/ 725556 h 929309"/>
              <a:gd name="connsiteX4" fmla="*/ 29818 w 1103244"/>
              <a:gd name="connsiteY4" fmla="*/ 685800 h 929309"/>
              <a:gd name="connsiteX5" fmla="*/ 144118 w 1103244"/>
              <a:gd name="connsiteY5" fmla="*/ 576469 h 929309"/>
              <a:gd name="connsiteX6" fmla="*/ 0 w 1103244"/>
              <a:gd name="connsiteY6" fmla="*/ 496956 h 929309"/>
              <a:gd name="connsiteX7" fmla="*/ 163996 w 1103244"/>
              <a:gd name="connsiteY7" fmla="*/ 427382 h 929309"/>
              <a:gd name="connsiteX8" fmla="*/ 49696 w 1103244"/>
              <a:gd name="connsiteY8" fmla="*/ 308113 h 929309"/>
              <a:gd name="connsiteX9" fmla="*/ 243509 w 1103244"/>
              <a:gd name="connsiteY9" fmla="*/ 293204 h 929309"/>
              <a:gd name="connsiteX10" fmla="*/ 159026 w 1103244"/>
              <a:gd name="connsiteY10" fmla="*/ 154056 h 929309"/>
              <a:gd name="connsiteX11" fmla="*/ 347870 w 1103244"/>
              <a:gd name="connsiteY11" fmla="*/ 208722 h 929309"/>
              <a:gd name="connsiteX12" fmla="*/ 367748 w 1103244"/>
              <a:gd name="connsiteY12" fmla="*/ 34787 h 929309"/>
              <a:gd name="connsiteX13" fmla="*/ 467139 w 1103244"/>
              <a:gd name="connsiteY13" fmla="*/ 159026 h 929309"/>
              <a:gd name="connsiteX14" fmla="*/ 556592 w 1103244"/>
              <a:gd name="connsiteY14" fmla="*/ 0 h 929309"/>
              <a:gd name="connsiteX15" fmla="*/ 631135 w 1103244"/>
              <a:gd name="connsiteY15" fmla="*/ 149087 h 929309"/>
              <a:gd name="connsiteX16" fmla="*/ 730526 w 1103244"/>
              <a:gd name="connsiteY16" fmla="*/ 49695 h 929309"/>
              <a:gd name="connsiteX17" fmla="*/ 770283 w 1103244"/>
              <a:gd name="connsiteY17" fmla="*/ 188843 h 929309"/>
              <a:gd name="connsiteX18" fmla="*/ 894522 w 1103244"/>
              <a:gd name="connsiteY18" fmla="*/ 109330 h 929309"/>
              <a:gd name="connsiteX19" fmla="*/ 899492 w 1103244"/>
              <a:gd name="connsiteY19" fmla="*/ 303143 h 929309"/>
              <a:gd name="connsiteX20" fmla="*/ 1033670 w 1103244"/>
              <a:gd name="connsiteY20" fmla="*/ 293204 h 929309"/>
              <a:gd name="connsiteX21" fmla="*/ 954157 w 1103244"/>
              <a:gd name="connsiteY21" fmla="*/ 432352 h 929309"/>
              <a:gd name="connsiteX22" fmla="*/ 1098274 w 1103244"/>
              <a:gd name="connsiteY22" fmla="*/ 477078 h 929309"/>
              <a:gd name="connsiteX23" fmla="*/ 979005 w 1103244"/>
              <a:gd name="connsiteY23" fmla="*/ 571500 h 929309"/>
              <a:gd name="connsiteX24" fmla="*/ 1103244 w 1103244"/>
              <a:gd name="connsiteY24" fmla="*/ 655982 h 929309"/>
              <a:gd name="connsiteX25" fmla="*/ 954157 w 1103244"/>
              <a:gd name="connsiteY25" fmla="*/ 710648 h 929309"/>
              <a:gd name="connsiteX26" fmla="*/ 1038639 w 1103244"/>
              <a:gd name="connsiteY26" fmla="*/ 829917 h 929309"/>
              <a:gd name="connsiteX27" fmla="*/ 869674 w 1103244"/>
              <a:gd name="connsiteY27" fmla="*/ 829917 h 929309"/>
              <a:gd name="connsiteX28" fmla="*/ 954157 w 1103244"/>
              <a:gd name="connsiteY28" fmla="*/ 929309 h 929309"/>
              <a:gd name="connsiteX0" fmla="*/ 64605 w 1103244"/>
              <a:gd name="connsiteY0" fmla="*/ 1013790 h 1013790"/>
              <a:gd name="connsiteX1" fmla="*/ 184952 w 1103244"/>
              <a:gd name="connsiteY1" fmla="*/ 854765 h 1013790"/>
              <a:gd name="connsiteX2" fmla="*/ 84483 w 1103244"/>
              <a:gd name="connsiteY2" fmla="*/ 834887 h 1013790"/>
              <a:gd name="connsiteX3" fmla="*/ 188844 w 1103244"/>
              <a:gd name="connsiteY3" fmla="*/ 725556 h 1013790"/>
              <a:gd name="connsiteX4" fmla="*/ 29818 w 1103244"/>
              <a:gd name="connsiteY4" fmla="*/ 685800 h 1013790"/>
              <a:gd name="connsiteX5" fmla="*/ 144118 w 1103244"/>
              <a:gd name="connsiteY5" fmla="*/ 576469 h 1013790"/>
              <a:gd name="connsiteX6" fmla="*/ 0 w 1103244"/>
              <a:gd name="connsiteY6" fmla="*/ 496956 h 1013790"/>
              <a:gd name="connsiteX7" fmla="*/ 163996 w 1103244"/>
              <a:gd name="connsiteY7" fmla="*/ 427382 h 1013790"/>
              <a:gd name="connsiteX8" fmla="*/ 49696 w 1103244"/>
              <a:gd name="connsiteY8" fmla="*/ 308113 h 1013790"/>
              <a:gd name="connsiteX9" fmla="*/ 243509 w 1103244"/>
              <a:gd name="connsiteY9" fmla="*/ 293204 h 1013790"/>
              <a:gd name="connsiteX10" fmla="*/ 159026 w 1103244"/>
              <a:gd name="connsiteY10" fmla="*/ 154056 h 1013790"/>
              <a:gd name="connsiteX11" fmla="*/ 347870 w 1103244"/>
              <a:gd name="connsiteY11" fmla="*/ 208722 h 1013790"/>
              <a:gd name="connsiteX12" fmla="*/ 367748 w 1103244"/>
              <a:gd name="connsiteY12" fmla="*/ 34787 h 1013790"/>
              <a:gd name="connsiteX13" fmla="*/ 467139 w 1103244"/>
              <a:gd name="connsiteY13" fmla="*/ 159026 h 1013790"/>
              <a:gd name="connsiteX14" fmla="*/ 556592 w 1103244"/>
              <a:gd name="connsiteY14" fmla="*/ 0 h 1013790"/>
              <a:gd name="connsiteX15" fmla="*/ 631135 w 1103244"/>
              <a:gd name="connsiteY15" fmla="*/ 149087 h 1013790"/>
              <a:gd name="connsiteX16" fmla="*/ 730526 w 1103244"/>
              <a:gd name="connsiteY16" fmla="*/ 49695 h 1013790"/>
              <a:gd name="connsiteX17" fmla="*/ 770283 w 1103244"/>
              <a:gd name="connsiteY17" fmla="*/ 188843 h 1013790"/>
              <a:gd name="connsiteX18" fmla="*/ 894522 w 1103244"/>
              <a:gd name="connsiteY18" fmla="*/ 109330 h 1013790"/>
              <a:gd name="connsiteX19" fmla="*/ 899492 w 1103244"/>
              <a:gd name="connsiteY19" fmla="*/ 303143 h 1013790"/>
              <a:gd name="connsiteX20" fmla="*/ 1033670 w 1103244"/>
              <a:gd name="connsiteY20" fmla="*/ 293204 h 1013790"/>
              <a:gd name="connsiteX21" fmla="*/ 954157 w 1103244"/>
              <a:gd name="connsiteY21" fmla="*/ 432352 h 1013790"/>
              <a:gd name="connsiteX22" fmla="*/ 1098274 w 1103244"/>
              <a:gd name="connsiteY22" fmla="*/ 477078 h 1013790"/>
              <a:gd name="connsiteX23" fmla="*/ 979005 w 1103244"/>
              <a:gd name="connsiteY23" fmla="*/ 571500 h 1013790"/>
              <a:gd name="connsiteX24" fmla="*/ 1103244 w 1103244"/>
              <a:gd name="connsiteY24" fmla="*/ 655982 h 1013790"/>
              <a:gd name="connsiteX25" fmla="*/ 954157 w 1103244"/>
              <a:gd name="connsiteY25" fmla="*/ 710648 h 1013790"/>
              <a:gd name="connsiteX26" fmla="*/ 1038639 w 1103244"/>
              <a:gd name="connsiteY26" fmla="*/ 829917 h 1013790"/>
              <a:gd name="connsiteX27" fmla="*/ 869674 w 1103244"/>
              <a:gd name="connsiteY27" fmla="*/ 829917 h 1013790"/>
              <a:gd name="connsiteX28" fmla="*/ 954157 w 1103244"/>
              <a:gd name="connsiteY28" fmla="*/ 929309 h 1013790"/>
              <a:gd name="connsiteX0" fmla="*/ 64605 w 1103244"/>
              <a:gd name="connsiteY0" fmla="*/ 1013790 h 1013790"/>
              <a:gd name="connsiteX1" fmla="*/ 274404 w 1103244"/>
              <a:gd name="connsiteY1" fmla="*/ 854765 h 1013790"/>
              <a:gd name="connsiteX2" fmla="*/ 84483 w 1103244"/>
              <a:gd name="connsiteY2" fmla="*/ 834887 h 1013790"/>
              <a:gd name="connsiteX3" fmla="*/ 188844 w 1103244"/>
              <a:gd name="connsiteY3" fmla="*/ 725556 h 1013790"/>
              <a:gd name="connsiteX4" fmla="*/ 29818 w 1103244"/>
              <a:gd name="connsiteY4" fmla="*/ 685800 h 1013790"/>
              <a:gd name="connsiteX5" fmla="*/ 144118 w 1103244"/>
              <a:gd name="connsiteY5" fmla="*/ 576469 h 1013790"/>
              <a:gd name="connsiteX6" fmla="*/ 0 w 1103244"/>
              <a:gd name="connsiteY6" fmla="*/ 496956 h 1013790"/>
              <a:gd name="connsiteX7" fmla="*/ 163996 w 1103244"/>
              <a:gd name="connsiteY7" fmla="*/ 427382 h 1013790"/>
              <a:gd name="connsiteX8" fmla="*/ 49696 w 1103244"/>
              <a:gd name="connsiteY8" fmla="*/ 308113 h 1013790"/>
              <a:gd name="connsiteX9" fmla="*/ 243509 w 1103244"/>
              <a:gd name="connsiteY9" fmla="*/ 293204 h 1013790"/>
              <a:gd name="connsiteX10" fmla="*/ 159026 w 1103244"/>
              <a:gd name="connsiteY10" fmla="*/ 154056 h 1013790"/>
              <a:gd name="connsiteX11" fmla="*/ 347870 w 1103244"/>
              <a:gd name="connsiteY11" fmla="*/ 208722 h 1013790"/>
              <a:gd name="connsiteX12" fmla="*/ 367748 w 1103244"/>
              <a:gd name="connsiteY12" fmla="*/ 34787 h 1013790"/>
              <a:gd name="connsiteX13" fmla="*/ 467139 w 1103244"/>
              <a:gd name="connsiteY13" fmla="*/ 159026 h 1013790"/>
              <a:gd name="connsiteX14" fmla="*/ 556592 w 1103244"/>
              <a:gd name="connsiteY14" fmla="*/ 0 h 1013790"/>
              <a:gd name="connsiteX15" fmla="*/ 631135 w 1103244"/>
              <a:gd name="connsiteY15" fmla="*/ 149087 h 1013790"/>
              <a:gd name="connsiteX16" fmla="*/ 730526 w 1103244"/>
              <a:gd name="connsiteY16" fmla="*/ 49695 h 1013790"/>
              <a:gd name="connsiteX17" fmla="*/ 770283 w 1103244"/>
              <a:gd name="connsiteY17" fmla="*/ 188843 h 1013790"/>
              <a:gd name="connsiteX18" fmla="*/ 894522 w 1103244"/>
              <a:gd name="connsiteY18" fmla="*/ 109330 h 1013790"/>
              <a:gd name="connsiteX19" fmla="*/ 899492 w 1103244"/>
              <a:gd name="connsiteY19" fmla="*/ 303143 h 1013790"/>
              <a:gd name="connsiteX20" fmla="*/ 1033670 w 1103244"/>
              <a:gd name="connsiteY20" fmla="*/ 293204 h 1013790"/>
              <a:gd name="connsiteX21" fmla="*/ 954157 w 1103244"/>
              <a:gd name="connsiteY21" fmla="*/ 432352 h 1013790"/>
              <a:gd name="connsiteX22" fmla="*/ 1098274 w 1103244"/>
              <a:gd name="connsiteY22" fmla="*/ 477078 h 1013790"/>
              <a:gd name="connsiteX23" fmla="*/ 979005 w 1103244"/>
              <a:gd name="connsiteY23" fmla="*/ 571500 h 1013790"/>
              <a:gd name="connsiteX24" fmla="*/ 1103244 w 1103244"/>
              <a:gd name="connsiteY24" fmla="*/ 655982 h 1013790"/>
              <a:gd name="connsiteX25" fmla="*/ 954157 w 1103244"/>
              <a:gd name="connsiteY25" fmla="*/ 710648 h 1013790"/>
              <a:gd name="connsiteX26" fmla="*/ 1038639 w 1103244"/>
              <a:gd name="connsiteY26" fmla="*/ 829917 h 1013790"/>
              <a:gd name="connsiteX27" fmla="*/ 869674 w 1103244"/>
              <a:gd name="connsiteY27" fmla="*/ 829917 h 1013790"/>
              <a:gd name="connsiteX28" fmla="*/ 954157 w 1103244"/>
              <a:gd name="connsiteY28" fmla="*/ 929309 h 1013790"/>
              <a:gd name="connsiteX0" fmla="*/ 99392 w 1103244"/>
              <a:gd name="connsiteY0" fmla="*/ 998881 h 998881"/>
              <a:gd name="connsiteX1" fmla="*/ 274404 w 1103244"/>
              <a:gd name="connsiteY1" fmla="*/ 854765 h 998881"/>
              <a:gd name="connsiteX2" fmla="*/ 84483 w 1103244"/>
              <a:gd name="connsiteY2" fmla="*/ 834887 h 998881"/>
              <a:gd name="connsiteX3" fmla="*/ 188844 w 1103244"/>
              <a:gd name="connsiteY3" fmla="*/ 725556 h 998881"/>
              <a:gd name="connsiteX4" fmla="*/ 29818 w 1103244"/>
              <a:gd name="connsiteY4" fmla="*/ 685800 h 998881"/>
              <a:gd name="connsiteX5" fmla="*/ 144118 w 1103244"/>
              <a:gd name="connsiteY5" fmla="*/ 576469 h 998881"/>
              <a:gd name="connsiteX6" fmla="*/ 0 w 1103244"/>
              <a:gd name="connsiteY6" fmla="*/ 496956 h 998881"/>
              <a:gd name="connsiteX7" fmla="*/ 163996 w 1103244"/>
              <a:gd name="connsiteY7" fmla="*/ 427382 h 998881"/>
              <a:gd name="connsiteX8" fmla="*/ 49696 w 1103244"/>
              <a:gd name="connsiteY8" fmla="*/ 308113 h 998881"/>
              <a:gd name="connsiteX9" fmla="*/ 243509 w 1103244"/>
              <a:gd name="connsiteY9" fmla="*/ 293204 h 998881"/>
              <a:gd name="connsiteX10" fmla="*/ 159026 w 1103244"/>
              <a:gd name="connsiteY10" fmla="*/ 154056 h 998881"/>
              <a:gd name="connsiteX11" fmla="*/ 347870 w 1103244"/>
              <a:gd name="connsiteY11" fmla="*/ 208722 h 998881"/>
              <a:gd name="connsiteX12" fmla="*/ 367748 w 1103244"/>
              <a:gd name="connsiteY12" fmla="*/ 34787 h 998881"/>
              <a:gd name="connsiteX13" fmla="*/ 467139 w 1103244"/>
              <a:gd name="connsiteY13" fmla="*/ 159026 h 998881"/>
              <a:gd name="connsiteX14" fmla="*/ 556592 w 1103244"/>
              <a:gd name="connsiteY14" fmla="*/ 0 h 998881"/>
              <a:gd name="connsiteX15" fmla="*/ 631135 w 1103244"/>
              <a:gd name="connsiteY15" fmla="*/ 149087 h 998881"/>
              <a:gd name="connsiteX16" fmla="*/ 730526 w 1103244"/>
              <a:gd name="connsiteY16" fmla="*/ 49695 h 998881"/>
              <a:gd name="connsiteX17" fmla="*/ 770283 w 1103244"/>
              <a:gd name="connsiteY17" fmla="*/ 188843 h 998881"/>
              <a:gd name="connsiteX18" fmla="*/ 894522 w 1103244"/>
              <a:gd name="connsiteY18" fmla="*/ 109330 h 998881"/>
              <a:gd name="connsiteX19" fmla="*/ 899492 w 1103244"/>
              <a:gd name="connsiteY19" fmla="*/ 303143 h 998881"/>
              <a:gd name="connsiteX20" fmla="*/ 1033670 w 1103244"/>
              <a:gd name="connsiteY20" fmla="*/ 293204 h 998881"/>
              <a:gd name="connsiteX21" fmla="*/ 954157 w 1103244"/>
              <a:gd name="connsiteY21" fmla="*/ 432352 h 998881"/>
              <a:gd name="connsiteX22" fmla="*/ 1098274 w 1103244"/>
              <a:gd name="connsiteY22" fmla="*/ 477078 h 998881"/>
              <a:gd name="connsiteX23" fmla="*/ 979005 w 1103244"/>
              <a:gd name="connsiteY23" fmla="*/ 571500 h 998881"/>
              <a:gd name="connsiteX24" fmla="*/ 1103244 w 1103244"/>
              <a:gd name="connsiteY24" fmla="*/ 655982 h 998881"/>
              <a:gd name="connsiteX25" fmla="*/ 954157 w 1103244"/>
              <a:gd name="connsiteY25" fmla="*/ 710648 h 998881"/>
              <a:gd name="connsiteX26" fmla="*/ 1038639 w 1103244"/>
              <a:gd name="connsiteY26" fmla="*/ 829917 h 998881"/>
              <a:gd name="connsiteX27" fmla="*/ 869674 w 1103244"/>
              <a:gd name="connsiteY27" fmla="*/ 829917 h 998881"/>
              <a:gd name="connsiteX28" fmla="*/ 954157 w 1103244"/>
              <a:gd name="connsiteY28" fmla="*/ 929309 h 998881"/>
              <a:gd name="connsiteX0" fmla="*/ 99392 w 1103244"/>
              <a:gd name="connsiteY0" fmla="*/ 998881 h 998881"/>
              <a:gd name="connsiteX1" fmla="*/ 274404 w 1103244"/>
              <a:gd name="connsiteY1" fmla="*/ 854765 h 998881"/>
              <a:gd name="connsiteX2" fmla="*/ 84483 w 1103244"/>
              <a:gd name="connsiteY2" fmla="*/ 834887 h 998881"/>
              <a:gd name="connsiteX3" fmla="*/ 188844 w 1103244"/>
              <a:gd name="connsiteY3" fmla="*/ 725556 h 998881"/>
              <a:gd name="connsiteX4" fmla="*/ 29818 w 1103244"/>
              <a:gd name="connsiteY4" fmla="*/ 685800 h 998881"/>
              <a:gd name="connsiteX5" fmla="*/ 144118 w 1103244"/>
              <a:gd name="connsiteY5" fmla="*/ 576469 h 998881"/>
              <a:gd name="connsiteX6" fmla="*/ 0 w 1103244"/>
              <a:gd name="connsiteY6" fmla="*/ 496956 h 998881"/>
              <a:gd name="connsiteX7" fmla="*/ 163996 w 1103244"/>
              <a:gd name="connsiteY7" fmla="*/ 427382 h 998881"/>
              <a:gd name="connsiteX8" fmla="*/ 49696 w 1103244"/>
              <a:gd name="connsiteY8" fmla="*/ 308113 h 998881"/>
              <a:gd name="connsiteX9" fmla="*/ 243509 w 1103244"/>
              <a:gd name="connsiteY9" fmla="*/ 293204 h 998881"/>
              <a:gd name="connsiteX10" fmla="*/ 159026 w 1103244"/>
              <a:gd name="connsiteY10" fmla="*/ 154056 h 998881"/>
              <a:gd name="connsiteX11" fmla="*/ 347870 w 1103244"/>
              <a:gd name="connsiteY11" fmla="*/ 208722 h 998881"/>
              <a:gd name="connsiteX12" fmla="*/ 367748 w 1103244"/>
              <a:gd name="connsiteY12" fmla="*/ 34787 h 998881"/>
              <a:gd name="connsiteX13" fmla="*/ 467139 w 1103244"/>
              <a:gd name="connsiteY13" fmla="*/ 159026 h 998881"/>
              <a:gd name="connsiteX14" fmla="*/ 556592 w 1103244"/>
              <a:gd name="connsiteY14" fmla="*/ 0 h 998881"/>
              <a:gd name="connsiteX15" fmla="*/ 631135 w 1103244"/>
              <a:gd name="connsiteY15" fmla="*/ 149087 h 998881"/>
              <a:gd name="connsiteX16" fmla="*/ 730526 w 1103244"/>
              <a:gd name="connsiteY16" fmla="*/ 49695 h 998881"/>
              <a:gd name="connsiteX17" fmla="*/ 770283 w 1103244"/>
              <a:gd name="connsiteY17" fmla="*/ 188843 h 998881"/>
              <a:gd name="connsiteX18" fmla="*/ 894522 w 1103244"/>
              <a:gd name="connsiteY18" fmla="*/ 109330 h 998881"/>
              <a:gd name="connsiteX19" fmla="*/ 899492 w 1103244"/>
              <a:gd name="connsiteY19" fmla="*/ 303143 h 998881"/>
              <a:gd name="connsiteX20" fmla="*/ 1033670 w 1103244"/>
              <a:gd name="connsiteY20" fmla="*/ 293204 h 998881"/>
              <a:gd name="connsiteX21" fmla="*/ 954157 w 1103244"/>
              <a:gd name="connsiteY21" fmla="*/ 432352 h 998881"/>
              <a:gd name="connsiteX22" fmla="*/ 1098274 w 1103244"/>
              <a:gd name="connsiteY22" fmla="*/ 477078 h 998881"/>
              <a:gd name="connsiteX23" fmla="*/ 979005 w 1103244"/>
              <a:gd name="connsiteY23" fmla="*/ 571500 h 998881"/>
              <a:gd name="connsiteX24" fmla="*/ 1103244 w 1103244"/>
              <a:gd name="connsiteY24" fmla="*/ 655982 h 998881"/>
              <a:gd name="connsiteX25" fmla="*/ 954157 w 1103244"/>
              <a:gd name="connsiteY25" fmla="*/ 710648 h 998881"/>
              <a:gd name="connsiteX26" fmla="*/ 1038639 w 1103244"/>
              <a:gd name="connsiteY26" fmla="*/ 829917 h 998881"/>
              <a:gd name="connsiteX27" fmla="*/ 869674 w 1103244"/>
              <a:gd name="connsiteY27" fmla="*/ 829917 h 998881"/>
              <a:gd name="connsiteX28" fmla="*/ 1078398 w 1103244"/>
              <a:gd name="connsiteY28" fmla="*/ 993913 h 998881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1078398 w 1103244"/>
              <a:gd name="connsiteY28" fmla="*/ 993913 h 1064977"/>
              <a:gd name="connsiteX0" fmla="*/ 336560 w 1103244"/>
              <a:gd name="connsiteY0" fmla="*/ 1064977 h 1087225"/>
              <a:gd name="connsiteX1" fmla="*/ 274404 w 1103244"/>
              <a:gd name="connsiteY1" fmla="*/ 854765 h 1087225"/>
              <a:gd name="connsiteX2" fmla="*/ 84483 w 1103244"/>
              <a:gd name="connsiteY2" fmla="*/ 834887 h 1087225"/>
              <a:gd name="connsiteX3" fmla="*/ 188844 w 1103244"/>
              <a:gd name="connsiteY3" fmla="*/ 725556 h 1087225"/>
              <a:gd name="connsiteX4" fmla="*/ 29818 w 1103244"/>
              <a:gd name="connsiteY4" fmla="*/ 685800 h 1087225"/>
              <a:gd name="connsiteX5" fmla="*/ 144118 w 1103244"/>
              <a:gd name="connsiteY5" fmla="*/ 576469 h 1087225"/>
              <a:gd name="connsiteX6" fmla="*/ 0 w 1103244"/>
              <a:gd name="connsiteY6" fmla="*/ 496956 h 1087225"/>
              <a:gd name="connsiteX7" fmla="*/ 163996 w 1103244"/>
              <a:gd name="connsiteY7" fmla="*/ 427382 h 1087225"/>
              <a:gd name="connsiteX8" fmla="*/ 49696 w 1103244"/>
              <a:gd name="connsiteY8" fmla="*/ 308113 h 1087225"/>
              <a:gd name="connsiteX9" fmla="*/ 243509 w 1103244"/>
              <a:gd name="connsiteY9" fmla="*/ 293204 h 1087225"/>
              <a:gd name="connsiteX10" fmla="*/ 159026 w 1103244"/>
              <a:gd name="connsiteY10" fmla="*/ 154056 h 1087225"/>
              <a:gd name="connsiteX11" fmla="*/ 347870 w 1103244"/>
              <a:gd name="connsiteY11" fmla="*/ 208722 h 1087225"/>
              <a:gd name="connsiteX12" fmla="*/ 367748 w 1103244"/>
              <a:gd name="connsiteY12" fmla="*/ 34787 h 1087225"/>
              <a:gd name="connsiteX13" fmla="*/ 467139 w 1103244"/>
              <a:gd name="connsiteY13" fmla="*/ 159026 h 1087225"/>
              <a:gd name="connsiteX14" fmla="*/ 556592 w 1103244"/>
              <a:gd name="connsiteY14" fmla="*/ 0 h 1087225"/>
              <a:gd name="connsiteX15" fmla="*/ 631135 w 1103244"/>
              <a:gd name="connsiteY15" fmla="*/ 149087 h 1087225"/>
              <a:gd name="connsiteX16" fmla="*/ 730526 w 1103244"/>
              <a:gd name="connsiteY16" fmla="*/ 49695 h 1087225"/>
              <a:gd name="connsiteX17" fmla="*/ 770283 w 1103244"/>
              <a:gd name="connsiteY17" fmla="*/ 188843 h 1087225"/>
              <a:gd name="connsiteX18" fmla="*/ 894522 w 1103244"/>
              <a:gd name="connsiteY18" fmla="*/ 109330 h 1087225"/>
              <a:gd name="connsiteX19" fmla="*/ 899492 w 1103244"/>
              <a:gd name="connsiteY19" fmla="*/ 303143 h 1087225"/>
              <a:gd name="connsiteX20" fmla="*/ 1033670 w 1103244"/>
              <a:gd name="connsiteY20" fmla="*/ 293204 h 1087225"/>
              <a:gd name="connsiteX21" fmla="*/ 954157 w 1103244"/>
              <a:gd name="connsiteY21" fmla="*/ 432352 h 1087225"/>
              <a:gd name="connsiteX22" fmla="*/ 1098274 w 1103244"/>
              <a:gd name="connsiteY22" fmla="*/ 477078 h 1087225"/>
              <a:gd name="connsiteX23" fmla="*/ 979005 w 1103244"/>
              <a:gd name="connsiteY23" fmla="*/ 571500 h 1087225"/>
              <a:gd name="connsiteX24" fmla="*/ 1103244 w 1103244"/>
              <a:gd name="connsiteY24" fmla="*/ 655982 h 1087225"/>
              <a:gd name="connsiteX25" fmla="*/ 954157 w 1103244"/>
              <a:gd name="connsiteY25" fmla="*/ 710648 h 1087225"/>
              <a:gd name="connsiteX26" fmla="*/ 1038639 w 1103244"/>
              <a:gd name="connsiteY26" fmla="*/ 829917 h 1087225"/>
              <a:gd name="connsiteX27" fmla="*/ 869674 w 1103244"/>
              <a:gd name="connsiteY27" fmla="*/ 829917 h 1087225"/>
              <a:gd name="connsiteX28" fmla="*/ 911215 w 1103244"/>
              <a:gd name="connsiteY28" fmla="*/ 1087225 h 1087225"/>
              <a:gd name="connsiteX0" fmla="*/ 336560 w 1103244"/>
              <a:gd name="connsiteY0" fmla="*/ 1064977 h 1087225"/>
              <a:gd name="connsiteX1" fmla="*/ 274404 w 1103244"/>
              <a:gd name="connsiteY1" fmla="*/ 854765 h 1087225"/>
              <a:gd name="connsiteX2" fmla="*/ 84483 w 1103244"/>
              <a:gd name="connsiteY2" fmla="*/ 834887 h 1087225"/>
              <a:gd name="connsiteX3" fmla="*/ 188844 w 1103244"/>
              <a:gd name="connsiteY3" fmla="*/ 725556 h 1087225"/>
              <a:gd name="connsiteX4" fmla="*/ 29818 w 1103244"/>
              <a:gd name="connsiteY4" fmla="*/ 685800 h 1087225"/>
              <a:gd name="connsiteX5" fmla="*/ 144118 w 1103244"/>
              <a:gd name="connsiteY5" fmla="*/ 576469 h 1087225"/>
              <a:gd name="connsiteX6" fmla="*/ 0 w 1103244"/>
              <a:gd name="connsiteY6" fmla="*/ 496956 h 1087225"/>
              <a:gd name="connsiteX7" fmla="*/ 163996 w 1103244"/>
              <a:gd name="connsiteY7" fmla="*/ 427382 h 1087225"/>
              <a:gd name="connsiteX8" fmla="*/ 49696 w 1103244"/>
              <a:gd name="connsiteY8" fmla="*/ 308113 h 1087225"/>
              <a:gd name="connsiteX9" fmla="*/ 243509 w 1103244"/>
              <a:gd name="connsiteY9" fmla="*/ 293204 h 1087225"/>
              <a:gd name="connsiteX10" fmla="*/ 159026 w 1103244"/>
              <a:gd name="connsiteY10" fmla="*/ 154056 h 1087225"/>
              <a:gd name="connsiteX11" fmla="*/ 347870 w 1103244"/>
              <a:gd name="connsiteY11" fmla="*/ 208722 h 1087225"/>
              <a:gd name="connsiteX12" fmla="*/ 367748 w 1103244"/>
              <a:gd name="connsiteY12" fmla="*/ 34787 h 1087225"/>
              <a:gd name="connsiteX13" fmla="*/ 467139 w 1103244"/>
              <a:gd name="connsiteY13" fmla="*/ 159026 h 1087225"/>
              <a:gd name="connsiteX14" fmla="*/ 556592 w 1103244"/>
              <a:gd name="connsiteY14" fmla="*/ 0 h 1087225"/>
              <a:gd name="connsiteX15" fmla="*/ 631135 w 1103244"/>
              <a:gd name="connsiteY15" fmla="*/ 149087 h 1087225"/>
              <a:gd name="connsiteX16" fmla="*/ 730526 w 1103244"/>
              <a:gd name="connsiteY16" fmla="*/ 49695 h 1087225"/>
              <a:gd name="connsiteX17" fmla="*/ 770283 w 1103244"/>
              <a:gd name="connsiteY17" fmla="*/ 188843 h 1087225"/>
              <a:gd name="connsiteX18" fmla="*/ 894522 w 1103244"/>
              <a:gd name="connsiteY18" fmla="*/ 109330 h 1087225"/>
              <a:gd name="connsiteX19" fmla="*/ 899492 w 1103244"/>
              <a:gd name="connsiteY19" fmla="*/ 303143 h 1087225"/>
              <a:gd name="connsiteX20" fmla="*/ 1033670 w 1103244"/>
              <a:gd name="connsiteY20" fmla="*/ 293204 h 1087225"/>
              <a:gd name="connsiteX21" fmla="*/ 954157 w 1103244"/>
              <a:gd name="connsiteY21" fmla="*/ 432352 h 1087225"/>
              <a:gd name="connsiteX22" fmla="*/ 1098274 w 1103244"/>
              <a:gd name="connsiteY22" fmla="*/ 477078 h 1087225"/>
              <a:gd name="connsiteX23" fmla="*/ 979005 w 1103244"/>
              <a:gd name="connsiteY23" fmla="*/ 571500 h 1087225"/>
              <a:gd name="connsiteX24" fmla="*/ 1103244 w 1103244"/>
              <a:gd name="connsiteY24" fmla="*/ 655982 h 1087225"/>
              <a:gd name="connsiteX25" fmla="*/ 954157 w 1103244"/>
              <a:gd name="connsiteY25" fmla="*/ 710648 h 1087225"/>
              <a:gd name="connsiteX26" fmla="*/ 1038639 w 1103244"/>
              <a:gd name="connsiteY26" fmla="*/ 829917 h 1087225"/>
              <a:gd name="connsiteX27" fmla="*/ 869674 w 1103244"/>
              <a:gd name="connsiteY27" fmla="*/ 829917 h 1087225"/>
              <a:gd name="connsiteX28" fmla="*/ 911215 w 1103244"/>
              <a:gd name="connsiteY28" fmla="*/ 1087225 h 1087225"/>
              <a:gd name="connsiteX0" fmla="*/ 336560 w 1103244"/>
              <a:gd name="connsiteY0" fmla="*/ 1064977 h 1087225"/>
              <a:gd name="connsiteX1" fmla="*/ 274404 w 1103244"/>
              <a:gd name="connsiteY1" fmla="*/ 854765 h 1087225"/>
              <a:gd name="connsiteX2" fmla="*/ 84483 w 1103244"/>
              <a:gd name="connsiteY2" fmla="*/ 834887 h 1087225"/>
              <a:gd name="connsiteX3" fmla="*/ 188844 w 1103244"/>
              <a:gd name="connsiteY3" fmla="*/ 725556 h 1087225"/>
              <a:gd name="connsiteX4" fmla="*/ 29818 w 1103244"/>
              <a:gd name="connsiteY4" fmla="*/ 685800 h 1087225"/>
              <a:gd name="connsiteX5" fmla="*/ 144118 w 1103244"/>
              <a:gd name="connsiteY5" fmla="*/ 576469 h 1087225"/>
              <a:gd name="connsiteX6" fmla="*/ 0 w 1103244"/>
              <a:gd name="connsiteY6" fmla="*/ 496956 h 1087225"/>
              <a:gd name="connsiteX7" fmla="*/ 163996 w 1103244"/>
              <a:gd name="connsiteY7" fmla="*/ 427382 h 1087225"/>
              <a:gd name="connsiteX8" fmla="*/ 49696 w 1103244"/>
              <a:gd name="connsiteY8" fmla="*/ 308113 h 1087225"/>
              <a:gd name="connsiteX9" fmla="*/ 243509 w 1103244"/>
              <a:gd name="connsiteY9" fmla="*/ 293204 h 1087225"/>
              <a:gd name="connsiteX10" fmla="*/ 159026 w 1103244"/>
              <a:gd name="connsiteY10" fmla="*/ 154056 h 1087225"/>
              <a:gd name="connsiteX11" fmla="*/ 347870 w 1103244"/>
              <a:gd name="connsiteY11" fmla="*/ 208722 h 1087225"/>
              <a:gd name="connsiteX12" fmla="*/ 367748 w 1103244"/>
              <a:gd name="connsiteY12" fmla="*/ 34787 h 1087225"/>
              <a:gd name="connsiteX13" fmla="*/ 467139 w 1103244"/>
              <a:gd name="connsiteY13" fmla="*/ 159026 h 1087225"/>
              <a:gd name="connsiteX14" fmla="*/ 556592 w 1103244"/>
              <a:gd name="connsiteY14" fmla="*/ 0 h 1087225"/>
              <a:gd name="connsiteX15" fmla="*/ 631135 w 1103244"/>
              <a:gd name="connsiteY15" fmla="*/ 149087 h 1087225"/>
              <a:gd name="connsiteX16" fmla="*/ 730526 w 1103244"/>
              <a:gd name="connsiteY16" fmla="*/ 49695 h 1087225"/>
              <a:gd name="connsiteX17" fmla="*/ 770283 w 1103244"/>
              <a:gd name="connsiteY17" fmla="*/ 188843 h 1087225"/>
              <a:gd name="connsiteX18" fmla="*/ 894522 w 1103244"/>
              <a:gd name="connsiteY18" fmla="*/ 109330 h 1087225"/>
              <a:gd name="connsiteX19" fmla="*/ 899492 w 1103244"/>
              <a:gd name="connsiteY19" fmla="*/ 303143 h 1087225"/>
              <a:gd name="connsiteX20" fmla="*/ 1033670 w 1103244"/>
              <a:gd name="connsiteY20" fmla="*/ 293204 h 1087225"/>
              <a:gd name="connsiteX21" fmla="*/ 954157 w 1103244"/>
              <a:gd name="connsiteY21" fmla="*/ 432352 h 1087225"/>
              <a:gd name="connsiteX22" fmla="*/ 1098274 w 1103244"/>
              <a:gd name="connsiteY22" fmla="*/ 477078 h 1087225"/>
              <a:gd name="connsiteX23" fmla="*/ 979005 w 1103244"/>
              <a:gd name="connsiteY23" fmla="*/ 571500 h 1087225"/>
              <a:gd name="connsiteX24" fmla="*/ 1103244 w 1103244"/>
              <a:gd name="connsiteY24" fmla="*/ 655982 h 1087225"/>
              <a:gd name="connsiteX25" fmla="*/ 954157 w 1103244"/>
              <a:gd name="connsiteY25" fmla="*/ 710648 h 1087225"/>
              <a:gd name="connsiteX26" fmla="*/ 1038639 w 1103244"/>
              <a:gd name="connsiteY26" fmla="*/ 829917 h 1087225"/>
              <a:gd name="connsiteX27" fmla="*/ 869674 w 1103244"/>
              <a:gd name="connsiteY27" fmla="*/ 829917 h 1087225"/>
              <a:gd name="connsiteX28" fmla="*/ 911215 w 1103244"/>
              <a:gd name="connsiteY28" fmla="*/ 1087225 h 1087225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829567 w 1103244"/>
              <a:gd name="connsiteY28" fmla="*/ 1060009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829567 w 1103244"/>
              <a:gd name="connsiteY28" fmla="*/ 1060009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829567 w 1103244"/>
              <a:gd name="connsiteY28" fmla="*/ 1060009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829567 w 1103244"/>
              <a:gd name="connsiteY28" fmla="*/ 1060009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829567 w 1103244"/>
              <a:gd name="connsiteY28" fmla="*/ 1060009 h 1064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103244" h="1064977">
                <a:moveTo>
                  <a:pt x="336560" y="1064977"/>
                </a:moveTo>
                <a:lnTo>
                  <a:pt x="274404" y="854765"/>
                </a:lnTo>
                <a:lnTo>
                  <a:pt x="84483" y="834887"/>
                </a:lnTo>
                <a:lnTo>
                  <a:pt x="188844" y="725556"/>
                </a:lnTo>
                <a:lnTo>
                  <a:pt x="29818" y="685800"/>
                </a:lnTo>
                <a:lnTo>
                  <a:pt x="144118" y="576469"/>
                </a:lnTo>
                <a:lnTo>
                  <a:pt x="0" y="496956"/>
                </a:lnTo>
                <a:lnTo>
                  <a:pt x="163996" y="427382"/>
                </a:lnTo>
                <a:lnTo>
                  <a:pt x="49696" y="308113"/>
                </a:lnTo>
                <a:lnTo>
                  <a:pt x="243509" y="293204"/>
                </a:lnTo>
                <a:lnTo>
                  <a:pt x="159026" y="154056"/>
                </a:lnTo>
                <a:lnTo>
                  <a:pt x="347870" y="208722"/>
                </a:lnTo>
                <a:lnTo>
                  <a:pt x="367748" y="34787"/>
                </a:lnTo>
                <a:lnTo>
                  <a:pt x="467139" y="159026"/>
                </a:lnTo>
                <a:lnTo>
                  <a:pt x="556592" y="0"/>
                </a:lnTo>
                <a:lnTo>
                  <a:pt x="631135" y="149087"/>
                </a:lnTo>
                <a:lnTo>
                  <a:pt x="730526" y="49695"/>
                </a:lnTo>
                <a:lnTo>
                  <a:pt x="770283" y="188843"/>
                </a:lnTo>
                <a:lnTo>
                  <a:pt x="894522" y="109330"/>
                </a:lnTo>
                <a:lnTo>
                  <a:pt x="899492" y="303143"/>
                </a:lnTo>
                <a:lnTo>
                  <a:pt x="1033670" y="293204"/>
                </a:lnTo>
                <a:lnTo>
                  <a:pt x="954157" y="432352"/>
                </a:lnTo>
                <a:lnTo>
                  <a:pt x="1098274" y="477078"/>
                </a:lnTo>
                <a:lnTo>
                  <a:pt x="979005" y="571500"/>
                </a:lnTo>
                <a:lnTo>
                  <a:pt x="1103244" y="655982"/>
                </a:lnTo>
                <a:lnTo>
                  <a:pt x="954157" y="710648"/>
                </a:lnTo>
                <a:lnTo>
                  <a:pt x="1038639" y="829917"/>
                </a:lnTo>
                <a:cubicBezTo>
                  <a:pt x="982317" y="829917"/>
                  <a:pt x="871725" y="822416"/>
                  <a:pt x="869674" y="829917"/>
                </a:cubicBezTo>
                <a:cubicBezTo>
                  <a:pt x="870103" y="832459"/>
                  <a:pt x="844852" y="953731"/>
                  <a:pt x="829567" y="1060009"/>
                </a:cubicBezTo>
              </a:path>
            </a:pathLst>
          </a:custGeom>
          <a:noFill/>
          <a:ln w="38100">
            <a:solidFill>
              <a:schemeClr val="tx1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5882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rgbClr val="C55A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>
            <a:off x="3628773" y="2395195"/>
            <a:ext cx="939034" cy="938776"/>
            <a:chOff x="6970143" y="2130724"/>
            <a:chExt cx="939034" cy="938776"/>
          </a:xfrm>
          <a:solidFill>
            <a:schemeClr val="accent2">
              <a:lumMod val="75000"/>
            </a:schemeClr>
          </a:solidFill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  <a:grpFill/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grpFill/>
              <a:ln w="85725" cap="rnd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grpFill/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/>
          <p:nvPr/>
        </p:nvCxnSpPr>
        <p:spPr>
          <a:xfrm rot="10800000">
            <a:off x="7890815" y="2983208"/>
            <a:ext cx="0" cy="665503"/>
          </a:xfrm>
          <a:prstGeom prst="straightConnector1">
            <a:avLst/>
          </a:prstGeom>
          <a:noFill/>
          <a:ln w="44450" cap="rnd">
            <a:solidFill>
              <a:schemeClr val="accent2">
                <a:lumMod val="75000"/>
              </a:schemeClr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54837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BFC54EE6-1312-4FA3-816B-BBE80D9FA196}"/>
              </a:ext>
            </a:extLst>
          </p:cNvPr>
          <p:cNvSpPr/>
          <p:nvPr/>
        </p:nvSpPr>
        <p:spPr>
          <a:xfrm>
            <a:off x="6996347" y="2637532"/>
            <a:ext cx="138131" cy="13813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3720702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2384294" y="4464606"/>
            <a:ext cx="74234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The resistance between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1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and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2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changes </a:t>
            </a:r>
            <a:br>
              <a:rPr lang="en-US" sz="28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depending on wiper position. Let’s call this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.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C9190A9-D6FB-4DBA-BE92-871B2479A99A}"/>
              </a:ext>
            </a:extLst>
          </p:cNvPr>
          <p:cNvCxnSpPr>
            <a:cxnSpLocks/>
          </p:cNvCxnSpPr>
          <p:nvPr/>
        </p:nvCxnSpPr>
        <p:spPr>
          <a:xfrm>
            <a:off x="4090517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7B0804CD-5371-414C-845C-81A518B55B34}"/>
              </a:ext>
            </a:extLst>
          </p:cNvPr>
          <p:cNvCxnSpPr>
            <a:cxnSpLocks/>
          </p:cNvCxnSpPr>
          <p:nvPr/>
        </p:nvCxnSpPr>
        <p:spPr>
          <a:xfrm>
            <a:off x="7066020" y="2870529"/>
            <a:ext cx="3202" cy="1569318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9C1D202-633E-40EC-984C-8CA3C449A471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73C3912-62CF-48EC-A239-0D5AC1884603}"/>
              </a:ext>
            </a:extLst>
          </p:cNvPr>
          <p:cNvCxnSpPr>
            <a:cxnSpLocks/>
          </p:cNvCxnSpPr>
          <p:nvPr/>
        </p:nvCxnSpPr>
        <p:spPr>
          <a:xfrm>
            <a:off x="7885155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35AEF2A9-243C-4329-A796-130470B7C359}"/>
              </a:ext>
            </a:extLst>
          </p:cNvPr>
          <p:cNvSpPr/>
          <p:nvPr/>
        </p:nvSpPr>
        <p:spPr>
          <a:xfrm>
            <a:off x="1798223" y="2033641"/>
            <a:ext cx="353800" cy="964290"/>
          </a:xfrm>
          <a:custGeom>
            <a:avLst/>
            <a:gdLst>
              <a:gd name="connsiteX0" fmla="*/ 258418 w 1103244"/>
              <a:gd name="connsiteY0" fmla="*/ 874643 h 929309"/>
              <a:gd name="connsiteX1" fmla="*/ 84483 w 1103244"/>
              <a:gd name="connsiteY1" fmla="*/ 834887 h 929309"/>
              <a:gd name="connsiteX2" fmla="*/ 188844 w 1103244"/>
              <a:gd name="connsiteY2" fmla="*/ 725556 h 929309"/>
              <a:gd name="connsiteX3" fmla="*/ 29818 w 1103244"/>
              <a:gd name="connsiteY3" fmla="*/ 685800 h 929309"/>
              <a:gd name="connsiteX4" fmla="*/ 144118 w 1103244"/>
              <a:gd name="connsiteY4" fmla="*/ 576469 h 929309"/>
              <a:gd name="connsiteX5" fmla="*/ 0 w 1103244"/>
              <a:gd name="connsiteY5" fmla="*/ 496956 h 929309"/>
              <a:gd name="connsiteX6" fmla="*/ 163996 w 1103244"/>
              <a:gd name="connsiteY6" fmla="*/ 427382 h 929309"/>
              <a:gd name="connsiteX7" fmla="*/ 49696 w 1103244"/>
              <a:gd name="connsiteY7" fmla="*/ 308113 h 929309"/>
              <a:gd name="connsiteX8" fmla="*/ 243509 w 1103244"/>
              <a:gd name="connsiteY8" fmla="*/ 293204 h 929309"/>
              <a:gd name="connsiteX9" fmla="*/ 159026 w 1103244"/>
              <a:gd name="connsiteY9" fmla="*/ 154056 h 929309"/>
              <a:gd name="connsiteX10" fmla="*/ 347870 w 1103244"/>
              <a:gd name="connsiteY10" fmla="*/ 208722 h 929309"/>
              <a:gd name="connsiteX11" fmla="*/ 367748 w 1103244"/>
              <a:gd name="connsiteY11" fmla="*/ 34787 h 929309"/>
              <a:gd name="connsiteX12" fmla="*/ 467139 w 1103244"/>
              <a:gd name="connsiteY12" fmla="*/ 159026 h 929309"/>
              <a:gd name="connsiteX13" fmla="*/ 556592 w 1103244"/>
              <a:gd name="connsiteY13" fmla="*/ 0 h 929309"/>
              <a:gd name="connsiteX14" fmla="*/ 631135 w 1103244"/>
              <a:gd name="connsiteY14" fmla="*/ 149087 h 929309"/>
              <a:gd name="connsiteX15" fmla="*/ 730526 w 1103244"/>
              <a:gd name="connsiteY15" fmla="*/ 49695 h 929309"/>
              <a:gd name="connsiteX16" fmla="*/ 770283 w 1103244"/>
              <a:gd name="connsiteY16" fmla="*/ 188843 h 929309"/>
              <a:gd name="connsiteX17" fmla="*/ 894522 w 1103244"/>
              <a:gd name="connsiteY17" fmla="*/ 109330 h 929309"/>
              <a:gd name="connsiteX18" fmla="*/ 899492 w 1103244"/>
              <a:gd name="connsiteY18" fmla="*/ 303143 h 929309"/>
              <a:gd name="connsiteX19" fmla="*/ 1033670 w 1103244"/>
              <a:gd name="connsiteY19" fmla="*/ 293204 h 929309"/>
              <a:gd name="connsiteX20" fmla="*/ 954157 w 1103244"/>
              <a:gd name="connsiteY20" fmla="*/ 432352 h 929309"/>
              <a:gd name="connsiteX21" fmla="*/ 1098274 w 1103244"/>
              <a:gd name="connsiteY21" fmla="*/ 477078 h 929309"/>
              <a:gd name="connsiteX22" fmla="*/ 979005 w 1103244"/>
              <a:gd name="connsiteY22" fmla="*/ 571500 h 929309"/>
              <a:gd name="connsiteX23" fmla="*/ 1103244 w 1103244"/>
              <a:gd name="connsiteY23" fmla="*/ 655982 h 929309"/>
              <a:gd name="connsiteX24" fmla="*/ 954157 w 1103244"/>
              <a:gd name="connsiteY24" fmla="*/ 710648 h 929309"/>
              <a:gd name="connsiteX25" fmla="*/ 1038639 w 1103244"/>
              <a:gd name="connsiteY25" fmla="*/ 829917 h 929309"/>
              <a:gd name="connsiteX26" fmla="*/ 869674 w 1103244"/>
              <a:gd name="connsiteY26" fmla="*/ 829917 h 929309"/>
              <a:gd name="connsiteX27" fmla="*/ 954157 w 1103244"/>
              <a:gd name="connsiteY27" fmla="*/ 929309 h 929309"/>
              <a:gd name="connsiteX0" fmla="*/ 258418 w 1103244"/>
              <a:gd name="connsiteY0" fmla="*/ 874643 h 929309"/>
              <a:gd name="connsiteX1" fmla="*/ 184952 w 1103244"/>
              <a:gd name="connsiteY1" fmla="*/ 854765 h 929309"/>
              <a:gd name="connsiteX2" fmla="*/ 84483 w 1103244"/>
              <a:gd name="connsiteY2" fmla="*/ 834887 h 929309"/>
              <a:gd name="connsiteX3" fmla="*/ 188844 w 1103244"/>
              <a:gd name="connsiteY3" fmla="*/ 725556 h 929309"/>
              <a:gd name="connsiteX4" fmla="*/ 29818 w 1103244"/>
              <a:gd name="connsiteY4" fmla="*/ 685800 h 929309"/>
              <a:gd name="connsiteX5" fmla="*/ 144118 w 1103244"/>
              <a:gd name="connsiteY5" fmla="*/ 576469 h 929309"/>
              <a:gd name="connsiteX6" fmla="*/ 0 w 1103244"/>
              <a:gd name="connsiteY6" fmla="*/ 496956 h 929309"/>
              <a:gd name="connsiteX7" fmla="*/ 163996 w 1103244"/>
              <a:gd name="connsiteY7" fmla="*/ 427382 h 929309"/>
              <a:gd name="connsiteX8" fmla="*/ 49696 w 1103244"/>
              <a:gd name="connsiteY8" fmla="*/ 308113 h 929309"/>
              <a:gd name="connsiteX9" fmla="*/ 243509 w 1103244"/>
              <a:gd name="connsiteY9" fmla="*/ 293204 h 929309"/>
              <a:gd name="connsiteX10" fmla="*/ 159026 w 1103244"/>
              <a:gd name="connsiteY10" fmla="*/ 154056 h 929309"/>
              <a:gd name="connsiteX11" fmla="*/ 347870 w 1103244"/>
              <a:gd name="connsiteY11" fmla="*/ 208722 h 929309"/>
              <a:gd name="connsiteX12" fmla="*/ 367748 w 1103244"/>
              <a:gd name="connsiteY12" fmla="*/ 34787 h 929309"/>
              <a:gd name="connsiteX13" fmla="*/ 467139 w 1103244"/>
              <a:gd name="connsiteY13" fmla="*/ 159026 h 929309"/>
              <a:gd name="connsiteX14" fmla="*/ 556592 w 1103244"/>
              <a:gd name="connsiteY14" fmla="*/ 0 h 929309"/>
              <a:gd name="connsiteX15" fmla="*/ 631135 w 1103244"/>
              <a:gd name="connsiteY15" fmla="*/ 149087 h 929309"/>
              <a:gd name="connsiteX16" fmla="*/ 730526 w 1103244"/>
              <a:gd name="connsiteY16" fmla="*/ 49695 h 929309"/>
              <a:gd name="connsiteX17" fmla="*/ 770283 w 1103244"/>
              <a:gd name="connsiteY17" fmla="*/ 188843 h 929309"/>
              <a:gd name="connsiteX18" fmla="*/ 894522 w 1103244"/>
              <a:gd name="connsiteY18" fmla="*/ 109330 h 929309"/>
              <a:gd name="connsiteX19" fmla="*/ 899492 w 1103244"/>
              <a:gd name="connsiteY19" fmla="*/ 303143 h 929309"/>
              <a:gd name="connsiteX20" fmla="*/ 1033670 w 1103244"/>
              <a:gd name="connsiteY20" fmla="*/ 293204 h 929309"/>
              <a:gd name="connsiteX21" fmla="*/ 954157 w 1103244"/>
              <a:gd name="connsiteY21" fmla="*/ 432352 h 929309"/>
              <a:gd name="connsiteX22" fmla="*/ 1098274 w 1103244"/>
              <a:gd name="connsiteY22" fmla="*/ 477078 h 929309"/>
              <a:gd name="connsiteX23" fmla="*/ 979005 w 1103244"/>
              <a:gd name="connsiteY23" fmla="*/ 571500 h 929309"/>
              <a:gd name="connsiteX24" fmla="*/ 1103244 w 1103244"/>
              <a:gd name="connsiteY24" fmla="*/ 655982 h 929309"/>
              <a:gd name="connsiteX25" fmla="*/ 954157 w 1103244"/>
              <a:gd name="connsiteY25" fmla="*/ 710648 h 929309"/>
              <a:gd name="connsiteX26" fmla="*/ 1038639 w 1103244"/>
              <a:gd name="connsiteY26" fmla="*/ 829917 h 929309"/>
              <a:gd name="connsiteX27" fmla="*/ 869674 w 1103244"/>
              <a:gd name="connsiteY27" fmla="*/ 829917 h 929309"/>
              <a:gd name="connsiteX28" fmla="*/ 954157 w 1103244"/>
              <a:gd name="connsiteY28" fmla="*/ 929309 h 929309"/>
              <a:gd name="connsiteX0" fmla="*/ 64605 w 1103244"/>
              <a:gd name="connsiteY0" fmla="*/ 1013790 h 1013790"/>
              <a:gd name="connsiteX1" fmla="*/ 184952 w 1103244"/>
              <a:gd name="connsiteY1" fmla="*/ 854765 h 1013790"/>
              <a:gd name="connsiteX2" fmla="*/ 84483 w 1103244"/>
              <a:gd name="connsiteY2" fmla="*/ 834887 h 1013790"/>
              <a:gd name="connsiteX3" fmla="*/ 188844 w 1103244"/>
              <a:gd name="connsiteY3" fmla="*/ 725556 h 1013790"/>
              <a:gd name="connsiteX4" fmla="*/ 29818 w 1103244"/>
              <a:gd name="connsiteY4" fmla="*/ 685800 h 1013790"/>
              <a:gd name="connsiteX5" fmla="*/ 144118 w 1103244"/>
              <a:gd name="connsiteY5" fmla="*/ 576469 h 1013790"/>
              <a:gd name="connsiteX6" fmla="*/ 0 w 1103244"/>
              <a:gd name="connsiteY6" fmla="*/ 496956 h 1013790"/>
              <a:gd name="connsiteX7" fmla="*/ 163996 w 1103244"/>
              <a:gd name="connsiteY7" fmla="*/ 427382 h 1013790"/>
              <a:gd name="connsiteX8" fmla="*/ 49696 w 1103244"/>
              <a:gd name="connsiteY8" fmla="*/ 308113 h 1013790"/>
              <a:gd name="connsiteX9" fmla="*/ 243509 w 1103244"/>
              <a:gd name="connsiteY9" fmla="*/ 293204 h 1013790"/>
              <a:gd name="connsiteX10" fmla="*/ 159026 w 1103244"/>
              <a:gd name="connsiteY10" fmla="*/ 154056 h 1013790"/>
              <a:gd name="connsiteX11" fmla="*/ 347870 w 1103244"/>
              <a:gd name="connsiteY11" fmla="*/ 208722 h 1013790"/>
              <a:gd name="connsiteX12" fmla="*/ 367748 w 1103244"/>
              <a:gd name="connsiteY12" fmla="*/ 34787 h 1013790"/>
              <a:gd name="connsiteX13" fmla="*/ 467139 w 1103244"/>
              <a:gd name="connsiteY13" fmla="*/ 159026 h 1013790"/>
              <a:gd name="connsiteX14" fmla="*/ 556592 w 1103244"/>
              <a:gd name="connsiteY14" fmla="*/ 0 h 1013790"/>
              <a:gd name="connsiteX15" fmla="*/ 631135 w 1103244"/>
              <a:gd name="connsiteY15" fmla="*/ 149087 h 1013790"/>
              <a:gd name="connsiteX16" fmla="*/ 730526 w 1103244"/>
              <a:gd name="connsiteY16" fmla="*/ 49695 h 1013790"/>
              <a:gd name="connsiteX17" fmla="*/ 770283 w 1103244"/>
              <a:gd name="connsiteY17" fmla="*/ 188843 h 1013790"/>
              <a:gd name="connsiteX18" fmla="*/ 894522 w 1103244"/>
              <a:gd name="connsiteY18" fmla="*/ 109330 h 1013790"/>
              <a:gd name="connsiteX19" fmla="*/ 899492 w 1103244"/>
              <a:gd name="connsiteY19" fmla="*/ 303143 h 1013790"/>
              <a:gd name="connsiteX20" fmla="*/ 1033670 w 1103244"/>
              <a:gd name="connsiteY20" fmla="*/ 293204 h 1013790"/>
              <a:gd name="connsiteX21" fmla="*/ 954157 w 1103244"/>
              <a:gd name="connsiteY21" fmla="*/ 432352 h 1013790"/>
              <a:gd name="connsiteX22" fmla="*/ 1098274 w 1103244"/>
              <a:gd name="connsiteY22" fmla="*/ 477078 h 1013790"/>
              <a:gd name="connsiteX23" fmla="*/ 979005 w 1103244"/>
              <a:gd name="connsiteY23" fmla="*/ 571500 h 1013790"/>
              <a:gd name="connsiteX24" fmla="*/ 1103244 w 1103244"/>
              <a:gd name="connsiteY24" fmla="*/ 655982 h 1013790"/>
              <a:gd name="connsiteX25" fmla="*/ 954157 w 1103244"/>
              <a:gd name="connsiteY25" fmla="*/ 710648 h 1013790"/>
              <a:gd name="connsiteX26" fmla="*/ 1038639 w 1103244"/>
              <a:gd name="connsiteY26" fmla="*/ 829917 h 1013790"/>
              <a:gd name="connsiteX27" fmla="*/ 869674 w 1103244"/>
              <a:gd name="connsiteY27" fmla="*/ 829917 h 1013790"/>
              <a:gd name="connsiteX28" fmla="*/ 954157 w 1103244"/>
              <a:gd name="connsiteY28" fmla="*/ 929309 h 1013790"/>
              <a:gd name="connsiteX0" fmla="*/ 64605 w 1103244"/>
              <a:gd name="connsiteY0" fmla="*/ 1013790 h 1013790"/>
              <a:gd name="connsiteX1" fmla="*/ 274404 w 1103244"/>
              <a:gd name="connsiteY1" fmla="*/ 854765 h 1013790"/>
              <a:gd name="connsiteX2" fmla="*/ 84483 w 1103244"/>
              <a:gd name="connsiteY2" fmla="*/ 834887 h 1013790"/>
              <a:gd name="connsiteX3" fmla="*/ 188844 w 1103244"/>
              <a:gd name="connsiteY3" fmla="*/ 725556 h 1013790"/>
              <a:gd name="connsiteX4" fmla="*/ 29818 w 1103244"/>
              <a:gd name="connsiteY4" fmla="*/ 685800 h 1013790"/>
              <a:gd name="connsiteX5" fmla="*/ 144118 w 1103244"/>
              <a:gd name="connsiteY5" fmla="*/ 576469 h 1013790"/>
              <a:gd name="connsiteX6" fmla="*/ 0 w 1103244"/>
              <a:gd name="connsiteY6" fmla="*/ 496956 h 1013790"/>
              <a:gd name="connsiteX7" fmla="*/ 163996 w 1103244"/>
              <a:gd name="connsiteY7" fmla="*/ 427382 h 1013790"/>
              <a:gd name="connsiteX8" fmla="*/ 49696 w 1103244"/>
              <a:gd name="connsiteY8" fmla="*/ 308113 h 1013790"/>
              <a:gd name="connsiteX9" fmla="*/ 243509 w 1103244"/>
              <a:gd name="connsiteY9" fmla="*/ 293204 h 1013790"/>
              <a:gd name="connsiteX10" fmla="*/ 159026 w 1103244"/>
              <a:gd name="connsiteY10" fmla="*/ 154056 h 1013790"/>
              <a:gd name="connsiteX11" fmla="*/ 347870 w 1103244"/>
              <a:gd name="connsiteY11" fmla="*/ 208722 h 1013790"/>
              <a:gd name="connsiteX12" fmla="*/ 367748 w 1103244"/>
              <a:gd name="connsiteY12" fmla="*/ 34787 h 1013790"/>
              <a:gd name="connsiteX13" fmla="*/ 467139 w 1103244"/>
              <a:gd name="connsiteY13" fmla="*/ 159026 h 1013790"/>
              <a:gd name="connsiteX14" fmla="*/ 556592 w 1103244"/>
              <a:gd name="connsiteY14" fmla="*/ 0 h 1013790"/>
              <a:gd name="connsiteX15" fmla="*/ 631135 w 1103244"/>
              <a:gd name="connsiteY15" fmla="*/ 149087 h 1013790"/>
              <a:gd name="connsiteX16" fmla="*/ 730526 w 1103244"/>
              <a:gd name="connsiteY16" fmla="*/ 49695 h 1013790"/>
              <a:gd name="connsiteX17" fmla="*/ 770283 w 1103244"/>
              <a:gd name="connsiteY17" fmla="*/ 188843 h 1013790"/>
              <a:gd name="connsiteX18" fmla="*/ 894522 w 1103244"/>
              <a:gd name="connsiteY18" fmla="*/ 109330 h 1013790"/>
              <a:gd name="connsiteX19" fmla="*/ 899492 w 1103244"/>
              <a:gd name="connsiteY19" fmla="*/ 303143 h 1013790"/>
              <a:gd name="connsiteX20" fmla="*/ 1033670 w 1103244"/>
              <a:gd name="connsiteY20" fmla="*/ 293204 h 1013790"/>
              <a:gd name="connsiteX21" fmla="*/ 954157 w 1103244"/>
              <a:gd name="connsiteY21" fmla="*/ 432352 h 1013790"/>
              <a:gd name="connsiteX22" fmla="*/ 1098274 w 1103244"/>
              <a:gd name="connsiteY22" fmla="*/ 477078 h 1013790"/>
              <a:gd name="connsiteX23" fmla="*/ 979005 w 1103244"/>
              <a:gd name="connsiteY23" fmla="*/ 571500 h 1013790"/>
              <a:gd name="connsiteX24" fmla="*/ 1103244 w 1103244"/>
              <a:gd name="connsiteY24" fmla="*/ 655982 h 1013790"/>
              <a:gd name="connsiteX25" fmla="*/ 954157 w 1103244"/>
              <a:gd name="connsiteY25" fmla="*/ 710648 h 1013790"/>
              <a:gd name="connsiteX26" fmla="*/ 1038639 w 1103244"/>
              <a:gd name="connsiteY26" fmla="*/ 829917 h 1013790"/>
              <a:gd name="connsiteX27" fmla="*/ 869674 w 1103244"/>
              <a:gd name="connsiteY27" fmla="*/ 829917 h 1013790"/>
              <a:gd name="connsiteX28" fmla="*/ 954157 w 1103244"/>
              <a:gd name="connsiteY28" fmla="*/ 929309 h 1013790"/>
              <a:gd name="connsiteX0" fmla="*/ 99392 w 1103244"/>
              <a:gd name="connsiteY0" fmla="*/ 998881 h 998881"/>
              <a:gd name="connsiteX1" fmla="*/ 274404 w 1103244"/>
              <a:gd name="connsiteY1" fmla="*/ 854765 h 998881"/>
              <a:gd name="connsiteX2" fmla="*/ 84483 w 1103244"/>
              <a:gd name="connsiteY2" fmla="*/ 834887 h 998881"/>
              <a:gd name="connsiteX3" fmla="*/ 188844 w 1103244"/>
              <a:gd name="connsiteY3" fmla="*/ 725556 h 998881"/>
              <a:gd name="connsiteX4" fmla="*/ 29818 w 1103244"/>
              <a:gd name="connsiteY4" fmla="*/ 685800 h 998881"/>
              <a:gd name="connsiteX5" fmla="*/ 144118 w 1103244"/>
              <a:gd name="connsiteY5" fmla="*/ 576469 h 998881"/>
              <a:gd name="connsiteX6" fmla="*/ 0 w 1103244"/>
              <a:gd name="connsiteY6" fmla="*/ 496956 h 998881"/>
              <a:gd name="connsiteX7" fmla="*/ 163996 w 1103244"/>
              <a:gd name="connsiteY7" fmla="*/ 427382 h 998881"/>
              <a:gd name="connsiteX8" fmla="*/ 49696 w 1103244"/>
              <a:gd name="connsiteY8" fmla="*/ 308113 h 998881"/>
              <a:gd name="connsiteX9" fmla="*/ 243509 w 1103244"/>
              <a:gd name="connsiteY9" fmla="*/ 293204 h 998881"/>
              <a:gd name="connsiteX10" fmla="*/ 159026 w 1103244"/>
              <a:gd name="connsiteY10" fmla="*/ 154056 h 998881"/>
              <a:gd name="connsiteX11" fmla="*/ 347870 w 1103244"/>
              <a:gd name="connsiteY11" fmla="*/ 208722 h 998881"/>
              <a:gd name="connsiteX12" fmla="*/ 367748 w 1103244"/>
              <a:gd name="connsiteY12" fmla="*/ 34787 h 998881"/>
              <a:gd name="connsiteX13" fmla="*/ 467139 w 1103244"/>
              <a:gd name="connsiteY13" fmla="*/ 159026 h 998881"/>
              <a:gd name="connsiteX14" fmla="*/ 556592 w 1103244"/>
              <a:gd name="connsiteY14" fmla="*/ 0 h 998881"/>
              <a:gd name="connsiteX15" fmla="*/ 631135 w 1103244"/>
              <a:gd name="connsiteY15" fmla="*/ 149087 h 998881"/>
              <a:gd name="connsiteX16" fmla="*/ 730526 w 1103244"/>
              <a:gd name="connsiteY16" fmla="*/ 49695 h 998881"/>
              <a:gd name="connsiteX17" fmla="*/ 770283 w 1103244"/>
              <a:gd name="connsiteY17" fmla="*/ 188843 h 998881"/>
              <a:gd name="connsiteX18" fmla="*/ 894522 w 1103244"/>
              <a:gd name="connsiteY18" fmla="*/ 109330 h 998881"/>
              <a:gd name="connsiteX19" fmla="*/ 899492 w 1103244"/>
              <a:gd name="connsiteY19" fmla="*/ 303143 h 998881"/>
              <a:gd name="connsiteX20" fmla="*/ 1033670 w 1103244"/>
              <a:gd name="connsiteY20" fmla="*/ 293204 h 998881"/>
              <a:gd name="connsiteX21" fmla="*/ 954157 w 1103244"/>
              <a:gd name="connsiteY21" fmla="*/ 432352 h 998881"/>
              <a:gd name="connsiteX22" fmla="*/ 1098274 w 1103244"/>
              <a:gd name="connsiteY22" fmla="*/ 477078 h 998881"/>
              <a:gd name="connsiteX23" fmla="*/ 979005 w 1103244"/>
              <a:gd name="connsiteY23" fmla="*/ 571500 h 998881"/>
              <a:gd name="connsiteX24" fmla="*/ 1103244 w 1103244"/>
              <a:gd name="connsiteY24" fmla="*/ 655982 h 998881"/>
              <a:gd name="connsiteX25" fmla="*/ 954157 w 1103244"/>
              <a:gd name="connsiteY25" fmla="*/ 710648 h 998881"/>
              <a:gd name="connsiteX26" fmla="*/ 1038639 w 1103244"/>
              <a:gd name="connsiteY26" fmla="*/ 829917 h 998881"/>
              <a:gd name="connsiteX27" fmla="*/ 869674 w 1103244"/>
              <a:gd name="connsiteY27" fmla="*/ 829917 h 998881"/>
              <a:gd name="connsiteX28" fmla="*/ 954157 w 1103244"/>
              <a:gd name="connsiteY28" fmla="*/ 929309 h 998881"/>
              <a:gd name="connsiteX0" fmla="*/ 99392 w 1103244"/>
              <a:gd name="connsiteY0" fmla="*/ 998881 h 998881"/>
              <a:gd name="connsiteX1" fmla="*/ 274404 w 1103244"/>
              <a:gd name="connsiteY1" fmla="*/ 854765 h 998881"/>
              <a:gd name="connsiteX2" fmla="*/ 84483 w 1103244"/>
              <a:gd name="connsiteY2" fmla="*/ 834887 h 998881"/>
              <a:gd name="connsiteX3" fmla="*/ 188844 w 1103244"/>
              <a:gd name="connsiteY3" fmla="*/ 725556 h 998881"/>
              <a:gd name="connsiteX4" fmla="*/ 29818 w 1103244"/>
              <a:gd name="connsiteY4" fmla="*/ 685800 h 998881"/>
              <a:gd name="connsiteX5" fmla="*/ 144118 w 1103244"/>
              <a:gd name="connsiteY5" fmla="*/ 576469 h 998881"/>
              <a:gd name="connsiteX6" fmla="*/ 0 w 1103244"/>
              <a:gd name="connsiteY6" fmla="*/ 496956 h 998881"/>
              <a:gd name="connsiteX7" fmla="*/ 163996 w 1103244"/>
              <a:gd name="connsiteY7" fmla="*/ 427382 h 998881"/>
              <a:gd name="connsiteX8" fmla="*/ 49696 w 1103244"/>
              <a:gd name="connsiteY8" fmla="*/ 308113 h 998881"/>
              <a:gd name="connsiteX9" fmla="*/ 243509 w 1103244"/>
              <a:gd name="connsiteY9" fmla="*/ 293204 h 998881"/>
              <a:gd name="connsiteX10" fmla="*/ 159026 w 1103244"/>
              <a:gd name="connsiteY10" fmla="*/ 154056 h 998881"/>
              <a:gd name="connsiteX11" fmla="*/ 347870 w 1103244"/>
              <a:gd name="connsiteY11" fmla="*/ 208722 h 998881"/>
              <a:gd name="connsiteX12" fmla="*/ 367748 w 1103244"/>
              <a:gd name="connsiteY12" fmla="*/ 34787 h 998881"/>
              <a:gd name="connsiteX13" fmla="*/ 467139 w 1103244"/>
              <a:gd name="connsiteY13" fmla="*/ 159026 h 998881"/>
              <a:gd name="connsiteX14" fmla="*/ 556592 w 1103244"/>
              <a:gd name="connsiteY14" fmla="*/ 0 h 998881"/>
              <a:gd name="connsiteX15" fmla="*/ 631135 w 1103244"/>
              <a:gd name="connsiteY15" fmla="*/ 149087 h 998881"/>
              <a:gd name="connsiteX16" fmla="*/ 730526 w 1103244"/>
              <a:gd name="connsiteY16" fmla="*/ 49695 h 998881"/>
              <a:gd name="connsiteX17" fmla="*/ 770283 w 1103244"/>
              <a:gd name="connsiteY17" fmla="*/ 188843 h 998881"/>
              <a:gd name="connsiteX18" fmla="*/ 894522 w 1103244"/>
              <a:gd name="connsiteY18" fmla="*/ 109330 h 998881"/>
              <a:gd name="connsiteX19" fmla="*/ 899492 w 1103244"/>
              <a:gd name="connsiteY19" fmla="*/ 303143 h 998881"/>
              <a:gd name="connsiteX20" fmla="*/ 1033670 w 1103244"/>
              <a:gd name="connsiteY20" fmla="*/ 293204 h 998881"/>
              <a:gd name="connsiteX21" fmla="*/ 954157 w 1103244"/>
              <a:gd name="connsiteY21" fmla="*/ 432352 h 998881"/>
              <a:gd name="connsiteX22" fmla="*/ 1098274 w 1103244"/>
              <a:gd name="connsiteY22" fmla="*/ 477078 h 998881"/>
              <a:gd name="connsiteX23" fmla="*/ 979005 w 1103244"/>
              <a:gd name="connsiteY23" fmla="*/ 571500 h 998881"/>
              <a:gd name="connsiteX24" fmla="*/ 1103244 w 1103244"/>
              <a:gd name="connsiteY24" fmla="*/ 655982 h 998881"/>
              <a:gd name="connsiteX25" fmla="*/ 954157 w 1103244"/>
              <a:gd name="connsiteY25" fmla="*/ 710648 h 998881"/>
              <a:gd name="connsiteX26" fmla="*/ 1038639 w 1103244"/>
              <a:gd name="connsiteY26" fmla="*/ 829917 h 998881"/>
              <a:gd name="connsiteX27" fmla="*/ 869674 w 1103244"/>
              <a:gd name="connsiteY27" fmla="*/ 829917 h 998881"/>
              <a:gd name="connsiteX28" fmla="*/ 1078398 w 1103244"/>
              <a:gd name="connsiteY28" fmla="*/ 993913 h 998881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1078398 w 1103244"/>
              <a:gd name="connsiteY28" fmla="*/ 993913 h 1064977"/>
              <a:gd name="connsiteX0" fmla="*/ 336560 w 1103244"/>
              <a:gd name="connsiteY0" fmla="*/ 1064977 h 1087225"/>
              <a:gd name="connsiteX1" fmla="*/ 274404 w 1103244"/>
              <a:gd name="connsiteY1" fmla="*/ 854765 h 1087225"/>
              <a:gd name="connsiteX2" fmla="*/ 84483 w 1103244"/>
              <a:gd name="connsiteY2" fmla="*/ 834887 h 1087225"/>
              <a:gd name="connsiteX3" fmla="*/ 188844 w 1103244"/>
              <a:gd name="connsiteY3" fmla="*/ 725556 h 1087225"/>
              <a:gd name="connsiteX4" fmla="*/ 29818 w 1103244"/>
              <a:gd name="connsiteY4" fmla="*/ 685800 h 1087225"/>
              <a:gd name="connsiteX5" fmla="*/ 144118 w 1103244"/>
              <a:gd name="connsiteY5" fmla="*/ 576469 h 1087225"/>
              <a:gd name="connsiteX6" fmla="*/ 0 w 1103244"/>
              <a:gd name="connsiteY6" fmla="*/ 496956 h 1087225"/>
              <a:gd name="connsiteX7" fmla="*/ 163996 w 1103244"/>
              <a:gd name="connsiteY7" fmla="*/ 427382 h 1087225"/>
              <a:gd name="connsiteX8" fmla="*/ 49696 w 1103244"/>
              <a:gd name="connsiteY8" fmla="*/ 308113 h 1087225"/>
              <a:gd name="connsiteX9" fmla="*/ 243509 w 1103244"/>
              <a:gd name="connsiteY9" fmla="*/ 293204 h 1087225"/>
              <a:gd name="connsiteX10" fmla="*/ 159026 w 1103244"/>
              <a:gd name="connsiteY10" fmla="*/ 154056 h 1087225"/>
              <a:gd name="connsiteX11" fmla="*/ 347870 w 1103244"/>
              <a:gd name="connsiteY11" fmla="*/ 208722 h 1087225"/>
              <a:gd name="connsiteX12" fmla="*/ 367748 w 1103244"/>
              <a:gd name="connsiteY12" fmla="*/ 34787 h 1087225"/>
              <a:gd name="connsiteX13" fmla="*/ 467139 w 1103244"/>
              <a:gd name="connsiteY13" fmla="*/ 159026 h 1087225"/>
              <a:gd name="connsiteX14" fmla="*/ 556592 w 1103244"/>
              <a:gd name="connsiteY14" fmla="*/ 0 h 1087225"/>
              <a:gd name="connsiteX15" fmla="*/ 631135 w 1103244"/>
              <a:gd name="connsiteY15" fmla="*/ 149087 h 1087225"/>
              <a:gd name="connsiteX16" fmla="*/ 730526 w 1103244"/>
              <a:gd name="connsiteY16" fmla="*/ 49695 h 1087225"/>
              <a:gd name="connsiteX17" fmla="*/ 770283 w 1103244"/>
              <a:gd name="connsiteY17" fmla="*/ 188843 h 1087225"/>
              <a:gd name="connsiteX18" fmla="*/ 894522 w 1103244"/>
              <a:gd name="connsiteY18" fmla="*/ 109330 h 1087225"/>
              <a:gd name="connsiteX19" fmla="*/ 899492 w 1103244"/>
              <a:gd name="connsiteY19" fmla="*/ 303143 h 1087225"/>
              <a:gd name="connsiteX20" fmla="*/ 1033670 w 1103244"/>
              <a:gd name="connsiteY20" fmla="*/ 293204 h 1087225"/>
              <a:gd name="connsiteX21" fmla="*/ 954157 w 1103244"/>
              <a:gd name="connsiteY21" fmla="*/ 432352 h 1087225"/>
              <a:gd name="connsiteX22" fmla="*/ 1098274 w 1103244"/>
              <a:gd name="connsiteY22" fmla="*/ 477078 h 1087225"/>
              <a:gd name="connsiteX23" fmla="*/ 979005 w 1103244"/>
              <a:gd name="connsiteY23" fmla="*/ 571500 h 1087225"/>
              <a:gd name="connsiteX24" fmla="*/ 1103244 w 1103244"/>
              <a:gd name="connsiteY24" fmla="*/ 655982 h 1087225"/>
              <a:gd name="connsiteX25" fmla="*/ 954157 w 1103244"/>
              <a:gd name="connsiteY25" fmla="*/ 710648 h 1087225"/>
              <a:gd name="connsiteX26" fmla="*/ 1038639 w 1103244"/>
              <a:gd name="connsiteY26" fmla="*/ 829917 h 1087225"/>
              <a:gd name="connsiteX27" fmla="*/ 869674 w 1103244"/>
              <a:gd name="connsiteY27" fmla="*/ 829917 h 1087225"/>
              <a:gd name="connsiteX28" fmla="*/ 911215 w 1103244"/>
              <a:gd name="connsiteY28" fmla="*/ 1087225 h 1087225"/>
              <a:gd name="connsiteX0" fmla="*/ 336560 w 1103244"/>
              <a:gd name="connsiteY0" fmla="*/ 1064977 h 1087225"/>
              <a:gd name="connsiteX1" fmla="*/ 274404 w 1103244"/>
              <a:gd name="connsiteY1" fmla="*/ 854765 h 1087225"/>
              <a:gd name="connsiteX2" fmla="*/ 84483 w 1103244"/>
              <a:gd name="connsiteY2" fmla="*/ 834887 h 1087225"/>
              <a:gd name="connsiteX3" fmla="*/ 188844 w 1103244"/>
              <a:gd name="connsiteY3" fmla="*/ 725556 h 1087225"/>
              <a:gd name="connsiteX4" fmla="*/ 29818 w 1103244"/>
              <a:gd name="connsiteY4" fmla="*/ 685800 h 1087225"/>
              <a:gd name="connsiteX5" fmla="*/ 144118 w 1103244"/>
              <a:gd name="connsiteY5" fmla="*/ 576469 h 1087225"/>
              <a:gd name="connsiteX6" fmla="*/ 0 w 1103244"/>
              <a:gd name="connsiteY6" fmla="*/ 496956 h 1087225"/>
              <a:gd name="connsiteX7" fmla="*/ 163996 w 1103244"/>
              <a:gd name="connsiteY7" fmla="*/ 427382 h 1087225"/>
              <a:gd name="connsiteX8" fmla="*/ 49696 w 1103244"/>
              <a:gd name="connsiteY8" fmla="*/ 308113 h 1087225"/>
              <a:gd name="connsiteX9" fmla="*/ 243509 w 1103244"/>
              <a:gd name="connsiteY9" fmla="*/ 293204 h 1087225"/>
              <a:gd name="connsiteX10" fmla="*/ 159026 w 1103244"/>
              <a:gd name="connsiteY10" fmla="*/ 154056 h 1087225"/>
              <a:gd name="connsiteX11" fmla="*/ 347870 w 1103244"/>
              <a:gd name="connsiteY11" fmla="*/ 208722 h 1087225"/>
              <a:gd name="connsiteX12" fmla="*/ 367748 w 1103244"/>
              <a:gd name="connsiteY12" fmla="*/ 34787 h 1087225"/>
              <a:gd name="connsiteX13" fmla="*/ 467139 w 1103244"/>
              <a:gd name="connsiteY13" fmla="*/ 159026 h 1087225"/>
              <a:gd name="connsiteX14" fmla="*/ 556592 w 1103244"/>
              <a:gd name="connsiteY14" fmla="*/ 0 h 1087225"/>
              <a:gd name="connsiteX15" fmla="*/ 631135 w 1103244"/>
              <a:gd name="connsiteY15" fmla="*/ 149087 h 1087225"/>
              <a:gd name="connsiteX16" fmla="*/ 730526 w 1103244"/>
              <a:gd name="connsiteY16" fmla="*/ 49695 h 1087225"/>
              <a:gd name="connsiteX17" fmla="*/ 770283 w 1103244"/>
              <a:gd name="connsiteY17" fmla="*/ 188843 h 1087225"/>
              <a:gd name="connsiteX18" fmla="*/ 894522 w 1103244"/>
              <a:gd name="connsiteY18" fmla="*/ 109330 h 1087225"/>
              <a:gd name="connsiteX19" fmla="*/ 899492 w 1103244"/>
              <a:gd name="connsiteY19" fmla="*/ 303143 h 1087225"/>
              <a:gd name="connsiteX20" fmla="*/ 1033670 w 1103244"/>
              <a:gd name="connsiteY20" fmla="*/ 293204 h 1087225"/>
              <a:gd name="connsiteX21" fmla="*/ 954157 w 1103244"/>
              <a:gd name="connsiteY21" fmla="*/ 432352 h 1087225"/>
              <a:gd name="connsiteX22" fmla="*/ 1098274 w 1103244"/>
              <a:gd name="connsiteY22" fmla="*/ 477078 h 1087225"/>
              <a:gd name="connsiteX23" fmla="*/ 979005 w 1103244"/>
              <a:gd name="connsiteY23" fmla="*/ 571500 h 1087225"/>
              <a:gd name="connsiteX24" fmla="*/ 1103244 w 1103244"/>
              <a:gd name="connsiteY24" fmla="*/ 655982 h 1087225"/>
              <a:gd name="connsiteX25" fmla="*/ 954157 w 1103244"/>
              <a:gd name="connsiteY25" fmla="*/ 710648 h 1087225"/>
              <a:gd name="connsiteX26" fmla="*/ 1038639 w 1103244"/>
              <a:gd name="connsiteY26" fmla="*/ 829917 h 1087225"/>
              <a:gd name="connsiteX27" fmla="*/ 869674 w 1103244"/>
              <a:gd name="connsiteY27" fmla="*/ 829917 h 1087225"/>
              <a:gd name="connsiteX28" fmla="*/ 911215 w 1103244"/>
              <a:gd name="connsiteY28" fmla="*/ 1087225 h 1087225"/>
              <a:gd name="connsiteX0" fmla="*/ 336560 w 1103244"/>
              <a:gd name="connsiteY0" fmla="*/ 1064977 h 1087225"/>
              <a:gd name="connsiteX1" fmla="*/ 274404 w 1103244"/>
              <a:gd name="connsiteY1" fmla="*/ 854765 h 1087225"/>
              <a:gd name="connsiteX2" fmla="*/ 84483 w 1103244"/>
              <a:gd name="connsiteY2" fmla="*/ 834887 h 1087225"/>
              <a:gd name="connsiteX3" fmla="*/ 188844 w 1103244"/>
              <a:gd name="connsiteY3" fmla="*/ 725556 h 1087225"/>
              <a:gd name="connsiteX4" fmla="*/ 29818 w 1103244"/>
              <a:gd name="connsiteY4" fmla="*/ 685800 h 1087225"/>
              <a:gd name="connsiteX5" fmla="*/ 144118 w 1103244"/>
              <a:gd name="connsiteY5" fmla="*/ 576469 h 1087225"/>
              <a:gd name="connsiteX6" fmla="*/ 0 w 1103244"/>
              <a:gd name="connsiteY6" fmla="*/ 496956 h 1087225"/>
              <a:gd name="connsiteX7" fmla="*/ 163996 w 1103244"/>
              <a:gd name="connsiteY7" fmla="*/ 427382 h 1087225"/>
              <a:gd name="connsiteX8" fmla="*/ 49696 w 1103244"/>
              <a:gd name="connsiteY8" fmla="*/ 308113 h 1087225"/>
              <a:gd name="connsiteX9" fmla="*/ 243509 w 1103244"/>
              <a:gd name="connsiteY9" fmla="*/ 293204 h 1087225"/>
              <a:gd name="connsiteX10" fmla="*/ 159026 w 1103244"/>
              <a:gd name="connsiteY10" fmla="*/ 154056 h 1087225"/>
              <a:gd name="connsiteX11" fmla="*/ 347870 w 1103244"/>
              <a:gd name="connsiteY11" fmla="*/ 208722 h 1087225"/>
              <a:gd name="connsiteX12" fmla="*/ 367748 w 1103244"/>
              <a:gd name="connsiteY12" fmla="*/ 34787 h 1087225"/>
              <a:gd name="connsiteX13" fmla="*/ 467139 w 1103244"/>
              <a:gd name="connsiteY13" fmla="*/ 159026 h 1087225"/>
              <a:gd name="connsiteX14" fmla="*/ 556592 w 1103244"/>
              <a:gd name="connsiteY14" fmla="*/ 0 h 1087225"/>
              <a:gd name="connsiteX15" fmla="*/ 631135 w 1103244"/>
              <a:gd name="connsiteY15" fmla="*/ 149087 h 1087225"/>
              <a:gd name="connsiteX16" fmla="*/ 730526 w 1103244"/>
              <a:gd name="connsiteY16" fmla="*/ 49695 h 1087225"/>
              <a:gd name="connsiteX17" fmla="*/ 770283 w 1103244"/>
              <a:gd name="connsiteY17" fmla="*/ 188843 h 1087225"/>
              <a:gd name="connsiteX18" fmla="*/ 894522 w 1103244"/>
              <a:gd name="connsiteY18" fmla="*/ 109330 h 1087225"/>
              <a:gd name="connsiteX19" fmla="*/ 899492 w 1103244"/>
              <a:gd name="connsiteY19" fmla="*/ 303143 h 1087225"/>
              <a:gd name="connsiteX20" fmla="*/ 1033670 w 1103244"/>
              <a:gd name="connsiteY20" fmla="*/ 293204 h 1087225"/>
              <a:gd name="connsiteX21" fmla="*/ 954157 w 1103244"/>
              <a:gd name="connsiteY21" fmla="*/ 432352 h 1087225"/>
              <a:gd name="connsiteX22" fmla="*/ 1098274 w 1103244"/>
              <a:gd name="connsiteY22" fmla="*/ 477078 h 1087225"/>
              <a:gd name="connsiteX23" fmla="*/ 979005 w 1103244"/>
              <a:gd name="connsiteY23" fmla="*/ 571500 h 1087225"/>
              <a:gd name="connsiteX24" fmla="*/ 1103244 w 1103244"/>
              <a:gd name="connsiteY24" fmla="*/ 655982 h 1087225"/>
              <a:gd name="connsiteX25" fmla="*/ 954157 w 1103244"/>
              <a:gd name="connsiteY25" fmla="*/ 710648 h 1087225"/>
              <a:gd name="connsiteX26" fmla="*/ 1038639 w 1103244"/>
              <a:gd name="connsiteY26" fmla="*/ 829917 h 1087225"/>
              <a:gd name="connsiteX27" fmla="*/ 869674 w 1103244"/>
              <a:gd name="connsiteY27" fmla="*/ 829917 h 1087225"/>
              <a:gd name="connsiteX28" fmla="*/ 911215 w 1103244"/>
              <a:gd name="connsiteY28" fmla="*/ 1087225 h 1087225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829567 w 1103244"/>
              <a:gd name="connsiteY28" fmla="*/ 1060009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829567 w 1103244"/>
              <a:gd name="connsiteY28" fmla="*/ 1060009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829567 w 1103244"/>
              <a:gd name="connsiteY28" fmla="*/ 1060009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829567 w 1103244"/>
              <a:gd name="connsiteY28" fmla="*/ 1060009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28" fmla="*/ 829567 w 1103244"/>
              <a:gd name="connsiteY28" fmla="*/ 1060009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27" fmla="*/ 869674 w 1103244"/>
              <a:gd name="connsiteY27" fmla="*/ 829917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26" fmla="*/ 1038639 w 1103244"/>
              <a:gd name="connsiteY26" fmla="*/ 829917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25" fmla="*/ 954157 w 1103244"/>
              <a:gd name="connsiteY25" fmla="*/ 710648 h 1064977"/>
              <a:gd name="connsiteX0" fmla="*/ 336560 w 1103244"/>
              <a:gd name="connsiteY0" fmla="*/ 1064977 h 1064977"/>
              <a:gd name="connsiteX1" fmla="*/ 274404 w 1103244"/>
              <a:gd name="connsiteY1" fmla="*/ 854765 h 1064977"/>
              <a:gd name="connsiteX2" fmla="*/ 84483 w 1103244"/>
              <a:gd name="connsiteY2" fmla="*/ 834887 h 1064977"/>
              <a:gd name="connsiteX3" fmla="*/ 188844 w 1103244"/>
              <a:gd name="connsiteY3" fmla="*/ 725556 h 1064977"/>
              <a:gd name="connsiteX4" fmla="*/ 29818 w 1103244"/>
              <a:gd name="connsiteY4" fmla="*/ 685800 h 1064977"/>
              <a:gd name="connsiteX5" fmla="*/ 144118 w 1103244"/>
              <a:gd name="connsiteY5" fmla="*/ 576469 h 1064977"/>
              <a:gd name="connsiteX6" fmla="*/ 0 w 1103244"/>
              <a:gd name="connsiteY6" fmla="*/ 496956 h 1064977"/>
              <a:gd name="connsiteX7" fmla="*/ 163996 w 1103244"/>
              <a:gd name="connsiteY7" fmla="*/ 427382 h 1064977"/>
              <a:gd name="connsiteX8" fmla="*/ 49696 w 1103244"/>
              <a:gd name="connsiteY8" fmla="*/ 308113 h 1064977"/>
              <a:gd name="connsiteX9" fmla="*/ 243509 w 1103244"/>
              <a:gd name="connsiteY9" fmla="*/ 293204 h 1064977"/>
              <a:gd name="connsiteX10" fmla="*/ 159026 w 1103244"/>
              <a:gd name="connsiteY10" fmla="*/ 154056 h 1064977"/>
              <a:gd name="connsiteX11" fmla="*/ 347870 w 1103244"/>
              <a:gd name="connsiteY11" fmla="*/ 208722 h 1064977"/>
              <a:gd name="connsiteX12" fmla="*/ 367748 w 1103244"/>
              <a:gd name="connsiteY12" fmla="*/ 34787 h 1064977"/>
              <a:gd name="connsiteX13" fmla="*/ 467139 w 1103244"/>
              <a:gd name="connsiteY13" fmla="*/ 159026 h 1064977"/>
              <a:gd name="connsiteX14" fmla="*/ 556592 w 1103244"/>
              <a:gd name="connsiteY14" fmla="*/ 0 h 1064977"/>
              <a:gd name="connsiteX15" fmla="*/ 631135 w 1103244"/>
              <a:gd name="connsiteY15" fmla="*/ 149087 h 1064977"/>
              <a:gd name="connsiteX16" fmla="*/ 730526 w 1103244"/>
              <a:gd name="connsiteY16" fmla="*/ 49695 h 1064977"/>
              <a:gd name="connsiteX17" fmla="*/ 770283 w 1103244"/>
              <a:gd name="connsiteY17" fmla="*/ 188843 h 1064977"/>
              <a:gd name="connsiteX18" fmla="*/ 894522 w 1103244"/>
              <a:gd name="connsiteY18" fmla="*/ 109330 h 1064977"/>
              <a:gd name="connsiteX19" fmla="*/ 899492 w 1103244"/>
              <a:gd name="connsiteY19" fmla="*/ 303143 h 1064977"/>
              <a:gd name="connsiteX20" fmla="*/ 1033670 w 1103244"/>
              <a:gd name="connsiteY20" fmla="*/ 293204 h 1064977"/>
              <a:gd name="connsiteX21" fmla="*/ 954157 w 1103244"/>
              <a:gd name="connsiteY21" fmla="*/ 432352 h 1064977"/>
              <a:gd name="connsiteX22" fmla="*/ 1098274 w 1103244"/>
              <a:gd name="connsiteY22" fmla="*/ 477078 h 1064977"/>
              <a:gd name="connsiteX23" fmla="*/ 979005 w 1103244"/>
              <a:gd name="connsiteY23" fmla="*/ 571500 h 1064977"/>
              <a:gd name="connsiteX24" fmla="*/ 1103244 w 1103244"/>
              <a:gd name="connsiteY24" fmla="*/ 655982 h 1064977"/>
              <a:gd name="connsiteX0" fmla="*/ 336560 w 1098274"/>
              <a:gd name="connsiteY0" fmla="*/ 1064977 h 1064977"/>
              <a:gd name="connsiteX1" fmla="*/ 274404 w 1098274"/>
              <a:gd name="connsiteY1" fmla="*/ 854765 h 1064977"/>
              <a:gd name="connsiteX2" fmla="*/ 84483 w 1098274"/>
              <a:gd name="connsiteY2" fmla="*/ 834887 h 1064977"/>
              <a:gd name="connsiteX3" fmla="*/ 188844 w 1098274"/>
              <a:gd name="connsiteY3" fmla="*/ 725556 h 1064977"/>
              <a:gd name="connsiteX4" fmla="*/ 29818 w 1098274"/>
              <a:gd name="connsiteY4" fmla="*/ 685800 h 1064977"/>
              <a:gd name="connsiteX5" fmla="*/ 144118 w 1098274"/>
              <a:gd name="connsiteY5" fmla="*/ 576469 h 1064977"/>
              <a:gd name="connsiteX6" fmla="*/ 0 w 1098274"/>
              <a:gd name="connsiteY6" fmla="*/ 496956 h 1064977"/>
              <a:gd name="connsiteX7" fmla="*/ 163996 w 1098274"/>
              <a:gd name="connsiteY7" fmla="*/ 427382 h 1064977"/>
              <a:gd name="connsiteX8" fmla="*/ 49696 w 1098274"/>
              <a:gd name="connsiteY8" fmla="*/ 308113 h 1064977"/>
              <a:gd name="connsiteX9" fmla="*/ 243509 w 1098274"/>
              <a:gd name="connsiteY9" fmla="*/ 293204 h 1064977"/>
              <a:gd name="connsiteX10" fmla="*/ 159026 w 1098274"/>
              <a:gd name="connsiteY10" fmla="*/ 154056 h 1064977"/>
              <a:gd name="connsiteX11" fmla="*/ 347870 w 1098274"/>
              <a:gd name="connsiteY11" fmla="*/ 208722 h 1064977"/>
              <a:gd name="connsiteX12" fmla="*/ 367748 w 1098274"/>
              <a:gd name="connsiteY12" fmla="*/ 34787 h 1064977"/>
              <a:gd name="connsiteX13" fmla="*/ 467139 w 1098274"/>
              <a:gd name="connsiteY13" fmla="*/ 159026 h 1064977"/>
              <a:gd name="connsiteX14" fmla="*/ 556592 w 1098274"/>
              <a:gd name="connsiteY14" fmla="*/ 0 h 1064977"/>
              <a:gd name="connsiteX15" fmla="*/ 631135 w 1098274"/>
              <a:gd name="connsiteY15" fmla="*/ 149087 h 1064977"/>
              <a:gd name="connsiteX16" fmla="*/ 730526 w 1098274"/>
              <a:gd name="connsiteY16" fmla="*/ 49695 h 1064977"/>
              <a:gd name="connsiteX17" fmla="*/ 770283 w 1098274"/>
              <a:gd name="connsiteY17" fmla="*/ 188843 h 1064977"/>
              <a:gd name="connsiteX18" fmla="*/ 894522 w 1098274"/>
              <a:gd name="connsiteY18" fmla="*/ 109330 h 1064977"/>
              <a:gd name="connsiteX19" fmla="*/ 899492 w 1098274"/>
              <a:gd name="connsiteY19" fmla="*/ 303143 h 1064977"/>
              <a:gd name="connsiteX20" fmla="*/ 1033670 w 1098274"/>
              <a:gd name="connsiteY20" fmla="*/ 293204 h 1064977"/>
              <a:gd name="connsiteX21" fmla="*/ 954157 w 1098274"/>
              <a:gd name="connsiteY21" fmla="*/ 432352 h 1064977"/>
              <a:gd name="connsiteX22" fmla="*/ 1098274 w 1098274"/>
              <a:gd name="connsiteY22" fmla="*/ 477078 h 1064977"/>
              <a:gd name="connsiteX23" fmla="*/ 979005 w 1098274"/>
              <a:gd name="connsiteY23" fmla="*/ 571500 h 1064977"/>
              <a:gd name="connsiteX0" fmla="*/ 336560 w 1098274"/>
              <a:gd name="connsiteY0" fmla="*/ 1064977 h 1064977"/>
              <a:gd name="connsiteX1" fmla="*/ 274404 w 1098274"/>
              <a:gd name="connsiteY1" fmla="*/ 854765 h 1064977"/>
              <a:gd name="connsiteX2" fmla="*/ 84483 w 1098274"/>
              <a:gd name="connsiteY2" fmla="*/ 834887 h 1064977"/>
              <a:gd name="connsiteX3" fmla="*/ 188844 w 1098274"/>
              <a:gd name="connsiteY3" fmla="*/ 725556 h 1064977"/>
              <a:gd name="connsiteX4" fmla="*/ 29818 w 1098274"/>
              <a:gd name="connsiteY4" fmla="*/ 685800 h 1064977"/>
              <a:gd name="connsiteX5" fmla="*/ 144118 w 1098274"/>
              <a:gd name="connsiteY5" fmla="*/ 576469 h 1064977"/>
              <a:gd name="connsiteX6" fmla="*/ 0 w 1098274"/>
              <a:gd name="connsiteY6" fmla="*/ 496956 h 1064977"/>
              <a:gd name="connsiteX7" fmla="*/ 163996 w 1098274"/>
              <a:gd name="connsiteY7" fmla="*/ 427382 h 1064977"/>
              <a:gd name="connsiteX8" fmla="*/ 49696 w 1098274"/>
              <a:gd name="connsiteY8" fmla="*/ 308113 h 1064977"/>
              <a:gd name="connsiteX9" fmla="*/ 243509 w 1098274"/>
              <a:gd name="connsiteY9" fmla="*/ 293204 h 1064977"/>
              <a:gd name="connsiteX10" fmla="*/ 159026 w 1098274"/>
              <a:gd name="connsiteY10" fmla="*/ 154056 h 1064977"/>
              <a:gd name="connsiteX11" fmla="*/ 347870 w 1098274"/>
              <a:gd name="connsiteY11" fmla="*/ 208722 h 1064977"/>
              <a:gd name="connsiteX12" fmla="*/ 367748 w 1098274"/>
              <a:gd name="connsiteY12" fmla="*/ 34787 h 1064977"/>
              <a:gd name="connsiteX13" fmla="*/ 467139 w 1098274"/>
              <a:gd name="connsiteY13" fmla="*/ 159026 h 1064977"/>
              <a:gd name="connsiteX14" fmla="*/ 556592 w 1098274"/>
              <a:gd name="connsiteY14" fmla="*/ 0 h 1064977"/>
              <a:gd name="connsiteX15" fmla="*/ 631135 w 1098274"/>
              <a:gd name="connsiteY15" fmla="*/ 149087 h 1064977"/>
              <a:gd name="connsiteX16" fmla="*/ 730526 w 1098274"/>
              <a:gd name="connsiteY16" fmla="*/ 49695 h 1064977"/>
              <a:gd name="connsiteX17" fmla="*/ 770283 w 1098274"/>
              <a:gd name="connsiteY17" fmla="*/ 188843 h 1064977"/>
              <a:gd name="connsiteX18" fmla="*/ 894522 w 1098274"/>
              <a:gd name="connsiteY18" fmla="*/ 109330 h 1064977"/>
              <a:gd name="connsiteX19" fmla="*/ 899492 w 1098274"/>
              <a:gd name="connsiteY19" fmla="*/ 303143 h 1064977"/>
              <a:gd name="connsiteX20" fmla="*/ 1033670 w 1098274"/>
              <a:gd name="connsiteY20" fmla="*/ 293204 h 1064977"/>
              <a:gd name="connsiteX21" fmla="*/ 954157 w 1098274"/>
              <a:gd name="connsiteY21" fmla="*/ 432352 h 1064977"/>
              <a:gd name="connsiteX22" fmla="*/ 1098274 w 1098274"/>
              <a:gd name="connsiteY22" fmla="*/ 477078 h 1064977"/>
              <a:gd name="connsiteX0" fmla="*/ 336560 w 1033670"/>
              <a:gd name="connsiteY0" fmla="*/ 1064977 h 1064977"/>
              <a:gd name="connsiteX1" fmla="*/ 274404 w 1033670"/>
              <a:gd name="connsiteY1" fmla="*/ 854765 h 1064977"/>
              <a:gd name="connsiteX2" fmla="*/ 84483 w 1033670"/>
              <a:gd name="connsiteY2" fmla="*/ 834887 h 1064977"/>
              <a:gd name="connsiteX3" fmla="*/ 188844 w 1033670"/>
              <a:gd name="connsiteY3" fmla="*/ 725556 h 1064977"/>
              <a:gd name="connsiteX4" fmla="*/ 29818 w 1033670"/>
              <a:gd name="connsiteY4" fmla="*/ 685800 h 1064977"/>
              <a:gd name="connsiteX5" fmla="*/ 144118 w 1033670"/>
              <a:gd name="connsiteY5" fmla="*/ 576469 h 1064977"/>
              <a:gd name="connsiteX6" fmla="*/ 0 w 1033670"/>
              <a:gd name="connsiteY6" fmla="*/ 496956 h 1064977"/>
              <a:gd name="connsiteX7" fmla="*/ 163996 w 1033670"/>
              <a:gd name="connsiteY7" fmla="*/ 427382 h 1064977"/>
              <a:gd name="connsiteX8" fmla="*/ 49696 w 1033670"/>
              <a:gd name="connsiteY8" fmla="*/ 308113 h 1064977"/>
              <a:gd name="connsiteX9" fmla="*/ 243509 w 1033670"/>
              <a:gd name="connsiteY9" fmla="*/ 293204 h 1064977"/>
              <a:gd name="connsiteX10" fmla="*/ 159026 w 1033670"/>
              <a:gd name="connsiteY10" fmla="*/ 154056 h 1064977"/>
              <a:gd name="connsiteX11" fmla="*/ 347870 w 1033670"/>
              <a:gd name="connsiteY11" fmla="*/ 208722 h 1064977"/>
              <a:gd name="connsiteX12" fmla="*/ 367748 w 1033670"/>
              <a:gd name="connsiteY12" fmla="*/ 34787 h 1064977"/>
              <a:gd name="connsiteX13" fmla="*/ 467139 w 1033670"/>
              <a:gd name="connsiteY13" fmla="*/ 159026 h 1064977"/>
              <a:gd name="connsiteX14" fmla="*/ 556592 w 1033670"/>
              <a:gd name="connsiteY14" fmla="*/ 0 h 1064977"/>
              <a:gd name="connsiteX15" fmla="*/ 631135 w 1033670"/>
              <a:gd name="connsiteY15" fmla="*/ 149087 h 1064977"/>
              <a:gd name="connsiteX16" fmla="*/ 730526 w 1033670"/>
              <a:gd name="connsiteY16" fmla="*/ 49695 h 1064977"/>
              <a:gd name="connsiteX17" fmla="*/ 770283 w 1033670"/>
              <a:gd name="connsiteY17" fmla="*/ 188843 h 1064977"/>
              <a:gd name="connsiteX18" fmla="*/ 894522 w 1033670"/>
              <a:gd name="connsiteY18" fmla="*/ 109330 h 1064977"/>
              <a:gd name="connsiteX19" fmla="*/ 899492 w 1033670"/>
              <a:gd name="connsiteY19" fmla="*/ 303143 h 1064977"/>
              <a:gd name="connsiteX20" fmla="*/ 1033670 w 1033670"/>
              <a:gd name="connsiteY20" fmla="*/ 293204 h 1064977"/>
              <a:gd name="connsiteX21" fmla="*/ 954157 w 1033670"/>
              <a:gd name="connsiteY21" fmla="*/ 432352 h 1064977"/>
              <a:gd name="connsiteX0" fmla="*/ 336560 w 1033670"/>
              <a:gd name="connsiteY0" fmla="*/ 1064977 h 1064977"/>
              <a:gd name="connsiteX1" fmla="*/ 274404 w 1033670"/>
              <a:gd name="connsiteY1" fmla="*/ 854765 h 1064977"/>
              <a:gd name="connsiteX2" fmla="*/ 84483 w 1033670"/>
              <a:gd name="connsiteY2" fmla="*/ 834887 h 1064977"/>
              <a:gd name="connsiteX3" fmla="*/ 188844 w 1033670"/>
              <a:gd name="connsiteY3" fmla="*/ 725556 h 1064977"/>
              <a:gd name="connsiteX4" fmla="*/ 29818 w 1033670"/>
              <a:gd name="connsiteY4" fmla="*/ 685800 h 1064977"/>
              <a:gd name="connsiteX5" fmla="*/ 144118 w 1033670"/>
              <a:gd name="connsiteY5" fmla="*/ 576469 h 1064977"/>
              <a:gd name="connsiteX6" fmla="*/ 0 w 1033670"/>
              <a:gd name="connsiteY6" fmla="*/ 496956 h 1064977"/>
              <a:gd name="connsiteX7" fmla="*/ 163996 w 1033670"/>
              <a:gd name="connsiteY7" fmla="*/ 427382 h 1064977"/>
              <a:gd name="connsiteX8" fmla="*/ 49696 w 1033670"/>
              <a:gd name="connsiteY8" fmla="*/ 308113 h 1064977"/>
              <a:gd name="connsiteX9" fmla="*/ 243509 w 1033670"/>
              <a:gd name="connsiteY9" fmla="*/ 293204 h 1064977"/>
              <a:gd name="connsiteX10" fmla="*/ 159026 w 1033670"/>
              <a:gd name="connsiteY10" fmla="*/ 154056 h 1064977"/>
              <a:gd name="connsiteX11" fmla="*/ 347870 w 1033670"/>
              <a:gd name="connsiteY11" fmla="*/ 208722 h 1064977"/>
              <a:gd name="connsiteX12" fmla="*/ 367748 w 1033670"/>
              <a:gd name="connsiteY12" fmla="*/ 34787 h 1064977"/>
              <a:gd name="connsiteX13" fmla="*/ 467139 w 1033670"/>
              <a:gd name="connsiteY13" fmla="*/ 159026 h 1064977"/>
              <a:gd name="connsiteX14" fmla="*/ 556592 w 1033670"/>
              <a:gd name="connsiteY14" fmla="*/ 0 h 1064977"/>
              <a:gd name="connsiteX15" fmla="*/ 631135 w 1033670"/>
              <a:gd name="connsiteY15" fmla="*/ 149087 h 1064977"/>
              <a:gd name="connsiteX16" fmla="*/ 730526 w 1033670"/>
              <a:gd name="connsiteY16" fmla="*/ 49695 h 1064977"/>
              <a:gd name="connsiteX17" fmla="*/ 770283 w 1033670"/>
              <a:gd name="connsiteY17" fmla="*/ 188843 h 1064977"/>
              <a:gd name="connsiteX18" fmla="*/ 894522 w 1033670"/>
              <a:gd name="connsiteY18" fmla="*/ 109330 h 1064977"/>
              <a:gd name="connsiteX19" fmla="*/ 899492 w 1033670"/>
              <a:gd name="connsiteY19" fmla="*/ 303143 h 1064977"/>
              <a:gd name="connsiteX20" fmla="*/ 1033670 w 1033670"/>
              <a:gd name="connsiteY20" fmla="*/ 293204 h 1064977"/>
              <a:gd name="connsiteX0" fmla="*/ 336560 w 899492"/>
              <a:gd name="connsiteY0" fmla="*/ 1064977 h 1064977"/>
              <a:gd name="connsiteX1" fmla="*/ 274404 w 899492"/>
              <a:gd name="connsiteY1" fmla="*/ 854765 h 1064977"/>
              <a:gd name="connsiteX2" fmla="*/ 84483 w 899492"/>
              <a:gd name="connsiteY2" fmla="*/ 834887 h 1064977"/>
              <a:gd name="connsiteX3" fmla="*/ 188844 w 899492"/>
              <a:gd name="connsiteY3" fmla="*/ 725556 h 1064977"/>
              <a:gd name="connsiteX4" fmla="*/ 29818 w 899492"/>
              <a:gd name="connsiteY4" fmla="*/ 685800 h 1064977"/>
              <a:gd name="connsiteX5" fmla="*/ 144118 w 899492"/>
              <a:gd name="connsiteY5" fmla="*/ 576469 h 1064977"/>
              <a:gd name="connsiteX6" fmla="*/ 0 w 899492"/>
              <a:gd name="connsiteY6" fmla="*/ 496956 h 1064977"/>
              <a:gd name="connsiteX7" fmla="*/ 163996 w 899492"/>
              <a:gd name="connsiteY7" fmla="*/ 427382 h 1064977"/>
              <a:gd name="connsiteX8" fmla="*/ 49696 w 899492"/>
              <a:gd name="connsiteY8" fmla="*/ 308113 h 1064977"/>
              <a:gd name="connsiteX9" fmla="*/ 243509 w 899492"/>
              <a:gd name="connsiteY9" fmla="*/ 293204 h 1064977"/>
              <a:gd name="connsiteX10" fmla="*/ 159026 w 899492"/>
              <a:gd name="connsiteY10" fmla="*/ 154056 h 1064977"/>
              <a:gd name="connsiteX11" fmla="*/ 347870 w 899492"/>
              <a:gd name="connsiteY11" fmla="*/ 208722 h 1064977"/>
              <a:gd name="connsiteX12" fmla="*/ 367748 w 899492"/>
              <a:gd name="connsiteY12" fmla="*/ 34787 h 1064977"/>
              <a:gd name="connsiteX13" fmla="*/ 467139 w 899492"/>
              <a:gd name="connsiteY13" fmla="*/ 159026 h 1064977"/>
              <a:gd name="connsiteX14" fmla="*/ 556592 w 899492"/>
              <a:gd name="connsiteY14" fmla="*/ 0 h 1064977"/>
              <a:gd name="connsiteX15" fmla="*/ 631135 w 899492"/>
              <a:gd name="connsiteY15" fmla="*/ 149087 h 1064977"/>
              <a:gd name="connsiteX16" fmla="*/ 730526 w 899492"/>
              <a:gd name="connsiteY16" fmla="*/ 49695 h 1064977"/>
              <a:gd name="connsiteX17" fmla="*/ 770283 w 899492"/>
              <a:gd name="connsiteY17" fmla="*/ 188843 h 1064977"/>
              <a:gd name="connsiteX18" fmla="*/ 894522 w 899492"/>
              <a:gd name="connsiteY18" fmla="*/ 109330 h 1064977"/>
              <a:gd name="connsiteX19" fmla="*/ 899492 w 899492"/>
              <a:gd name="connsiteY19" fmla="*/ 303143 h 1064977"/>
              <a:gd name="connsiteX0" fmla="*/ 336560 w 894522"/>
              <a:gd name="connsiteY0" fmla="*/ 1064977 h 1064977"/>
              <a:gd name="connsiteX1" fmla="*/ 274404 w 894522"/>
              <a:gd name="connsiteY1" fmla="*/ 854765 h 1064977"/>
              <a:gd name="connsiteX2" fmla="*/ 84483 w 894522"/>
              <a:gd name="connsiteY2" fmla="*/ 834887 h 1064977"/>
              <a:gd name="connsiteX3" fmla="*/ 188844 w 894522"/>
              <a:gd name="connsiteY3" fmla="*/ 725556 h 1064977"/>
              <a:gd name="connsiteX4" fmla="*/ 29818 w 894522"/>
              <a:gd name="connsiteY4" fmla="*/ 685800 h 1064977"/>
              <a:gd name="connsiteX5" fmla="*/ 144118 w 894522"/>
              <a:gd name="connsiteY5" fmla="*/ 576469 h 1064977"/>
              <a:gd name="connsiteX6" fmla="*/ 0 w 894522"/>
              <a:gd name="connsiteY6" fmla="*/ 496956 h 1064977"/>
              <a:gd name="connsiteX7" fmla="*/ 163996 w 894522"/>
              <a:gd name="connsiteY7" fmla="*/ 427382 h 1064977"/>
              <a:gd name="connsiteX8" fmla="*/ 49696 w 894522"/>
              <a:gd name="connsiteY8" fmla="*/ 308113 h 1064977"/>
              <a:gd name="connsiteX9" fmla="*/ 243509 w 894522"/>
              <a:gd name="connsiteY9" fmla="*/ 293204 h 1064977"/>
              <a:gd name="connsiteX10" fmla="*/ 159026 w 894522"/>
              <a:gd name="connsiteY10" fmla="*/ 154056 h 1064977"/>
              <a:gd name="connsiteX11" fmla="*/ 347870 w 894522"/>
              <a:gd name="connsiteY11" fmla="*/ 208722 h 1064977"/>
              <a:gd name="connsiteX12" fmla="*/ 367748 w 894522"/>
              <a:gd name="connsiteY12" fmla="*/ 34787 h 1064977"/>
              <a:gd name="connsiteX13" fmla="*/ 467139 w 894522"/>
              <a:gd name="connsiteY13" fmla="*/ 159026 h 1064977"/>
              <a:gd name="connsiteX14" fmla="*/ 556592 w 894522"/>
              <a:gd name="connsiteY14" fmla="*/ 0 h 1064977"/>
              <a:gd name="connsiteX15" fmla="*/ 631135 w 894522"/>
              <a:gd name="connsiteY15" fmla="*/ 149087 h 1064977"/>
              <a:gd name="connsiteX16" fmla="*/ 730526 w 894522"/>
              <a:gd name="connsiteY16" fmla="*/ 49695 h 1064977"/>
              <a:gd name="connsiteX17" fmla="*/ 770283 w 894522"/>
              <a:gd name="connsiteY17" fmla="*/ 188843 h 1064977"/>
              <a:gd name="connsiteX18" fmla="*/ 894522 w 894522"/>
              <a:gd name="connsiteY18" fmla="*/ 109330 h 1064977"/>
              <a:gd name="connsiteX0" fmla="*/ 336560 w 770283"/>
              <a:gd name="connsiteY0" fmla="*/ 1064977 h 1064977"/>
              <a:gd name="connsiteX1" fmla="*/ 274404 w 770283"/>
              <a:gd name="connsiteY1" fmla="*/ 854765 h 1064977"/>
              <a:gd name="connsiteX2" fmla="*/ 84483 w 770283"/>
              <a:gd name="connsiteY2" fmla="*/ 834887 h 1064977"/>
              <a:gd name="connsiteX3" fmla="*/ 188844 w 770283"/>
              <a:gd name="connsiteY3" fmla="*/ 725556 h 1064977"/>
              <a:gd name="connsiteX4" fmla="*/ 29818 w 770283"/>
              <a:gd name="connsiteY4" fmla="*/ 685800 h 1064977"/>
              <a:gd name="connsiteX5" fmla="*/ 144118 w 770283"/>
              <a:gd name="connsiteY5" fmla="*/ 576469 h 1064977"/>
              <a:gd name="connsiteX6" fmla="*/ 0 w 770283"/>
              <a:gd name="connsiteY6" fmla="*/ 496956 h 1064977"/>
              <a:gd name="connsiteX7" fmla="*/ 163996 w 770283"/>
              <a:gd name="connsiteY7" fmla="*/ 427382 h 1064977"/>
              <a:gd name="connsiteX8" fmla="*/ 49696 w 770283"/>
              <a:gd name="connsiteY8" fmla="*/ 308113 h 1064977"/>
              <a:gd name="connsiteX9" fmla="*/ 243509 w 770283"/>
              <a:gd name="connsiteY9" fmla="*/ 293204 h 1064977"/>
              <a:gd name="connsiteX10" fmla="*/ 159026 w 770283"/>
              <a:gd name="connsiteY10" fmla="*/ 154056 h 1064977"/>
              <a:gd name="connsiteX11" fmla="*/ 347870 w 770283"/>
              <a:gd name="connsiteY11" fmla="*/ 208722 h 1064977"/>
              <a:gd name="connsiteX12" fmla="*/ 367748 w 770283"/>
              <a:gd name="connsiteY12" fmla="*/ 34787 h 1064977"/>
              <a:gd name="connsiteX13" fmla="*/ 467139 w 770283"/>
              <a:gd name="connsiteY13" fmla="*/ 159026 h 1064977"/>
              <a:gd name="connsiteX14" fmla="*/ 556592 w 770283"/>
              <a:gd name="connsiteY14" fmla="*/ 0 h 1064977"/>
              <a:gd name="connsiteX15" fmla="*/ 631135 w 770283"/>
              <a:gd name="connsiteY15" fmla="*/ 149087 h 1064977"/>
              <a:gd name="connsiteX16" fmla="*/ 730526 w 770283"/>
              <a:gd name="connsiteY16" fmla="*/ 49695 h 1064977"/>
              <a:gd name="connsiteX17" fmla="*/ 770283 w 770283"/>
              <a:gd name="connsiteY17" fmla="*/ 188843 h 1064977"/>
              <a:gd name="connsiteX0" fmla="*/ 336560 w 730526"/>
              <a:gd name="connsiteY0" fmla="*/ 1064977 h 1064977"/>
              <a:gd name="connsiteX1" fmla="*/ 274404 w 730526"/>
              <a:gd name="connsiteY1" fmla="*/ 854765 h 1064977"/>
              <a:gd name="connsiteX2" fmla="*/ 84483 w 730526"/>
              <a:gd name="connsiteY2" fmla="*/ 834887 h 1064977"/>
              <a:gd name="connsiteX3" fmla="*/ 188844 w 730526"/>
              <a:gd name="connsiteY3" fmla="*/ 725556 h 1064977"/>
              <a:gd name="connsiteX4" fmla="*/ 29818 w 730526"/>
              <a:gd name="connsiteY4" fmla="*/ 685800 h 1064977"/>
              <a:gd name="connsiteX5" fmla="*/ 144118 w 730526"/>
              <a:gd name="connsiteY5" fmla="*/ 576469 h 1064977"/>
              <a:gd name="connsiteX6" fmla="*/ 0 w 730526"/>
              <a:gd name="connsiteY6" fmla="*/ 496956 h 1064977"/>
              <a:gd name="connsiteX7" fmla="*/ 163996 w 730526"/>
              <a:gd name="connsiteY7" fmla="*/ 427382 h 1064977"/>
              <a:gd name="connsiteX8" fmla="*/ 49696 w 730526"/>
              <a:gd name="connsiteY8" fmla="*/ 308113 h 1064977"/>
              <a:gd name="connsiteX9" fmla="*/ 243509 w 730526"/>
              <a:gd name="connsiteY9" fmla="*/ 293204 h 1064977"/>
              <a:gd name="connsiteX10" fmla="*/ 159026 w 730526"/>
              <a:gd name="connsiteY10" fmla="*/ 154056 h 1064977"/>
              <a:gd name="connsiteX11" fmla="*/ 347870 w 730526"/>
              <a:gd name="connsiteY11" fmla="*/ 208722 h 1064977"/>
              <a:gd name="connsiteX12" fmla="*/ 367748 w 730526"/>
              <a:gd name="connsiteY12" fmla="*/ 34787 h 1064977"/>
              <a:gd name="connsiteX13" fmla="*/ 467139 w 730526"/>
              <a:gd name="connsiteY13" fmla="*/ 159026 h 1064977"/>
              <a:gd name="connsiteX14" fmla="*/ 556592 w 730526"/>
              <a:gd name="connsiteY14" fmla="*/ 0 h 1064977"/>
              <a:gd name="connsiteX15" fmla="*/ 631135 w 730526"/>
              <a:gd name="connsiteY15" fmla="*/ 149087 h 1064977"/>
              <a:gd name="connsiteX16" fmla="*/ 730526 w 730526"/>
              <a:gd name="connsiteY16" fmla="*/ 49695 h 1064977"/>
              <a:gd name="connsiteX0" fmla="*/ 336560 w 631135"/>
              <a:gd name="connsiteY0" fmla="*/ 1064977 h 1064977"/>
              <a:gd name="connsiteX1" fmla="*/ 274404 w 631135"/>
              <a:gd name="connsiteY1" fmla="*/ 854765 h 1064977"/>
              <a:gd name="connsiteX2" fmla="*/ 84483 w 631135"/>
              <a:gd name="connsiteY2" fmla="*/ 834887 h 1064977"/>
              <a:gd name="connsiteX3" fmla="*/ 188844 w 631135"/>
              <a:gd name="connsiteY3" fmla="*/ 725556 h 1064977"/>
              <a:gd name="connsiteX4" fmla="*/ 29818 w 631135"/>
              <a:gd name="connsiteY4" fmla="*/ 685800 h 1064977"/>
              <a:gd name="connsiteX5" fmla="*/ 144118 w 631135"/>
              <a:gd name="connsiteY5" fmla="*/ 576469 h 1064977"/>
              <a:gd name="connsiteX6" fmla="*/ 0 w 631135"/>
              <a:gd name="connsiteY6" fmla="*/ 496956 h 1064977"/>
              <a:gd name="connsiteX7" fmla="*/ 163996 w 631135"/>
              <a:gd name="connsiteY7" fmla="*/ 427382 h 1064977"/>
              <a:gd name="connsiteX8" fmla="*/ 49696 w 631135"/>
              <a:gd name="connsiteY8" fmla="*/ 308113 h 1064977"/>
              <a:gd name="connsiteX9" fmla="*/ 243509 w 631135"/>
              <a:gd name="connsiteY9" fmla="*/ 293204 h 1064977"/>
              <a:gd name="connsiteX10" fmla="*/ 159026 w 631135"/>
              <a:gd name="connsiteY10" fmla="*/ 154056 h 1064977"/>
              <a:gd name="connsiteX11" fmla="*/ 347870 w 631135"/>
              <a:gd name="connsiteY11" fmla="*/ 208722 h 1064977"/>
              <a:gd name="connsiteX12" fmla="*/ 367748 w 631135"/>
              <a:gd name="connsiteY12" fmla="*/ 34787 h 1064977"/>
              <a:gd name="connsiteX13" fmla="*/ 467139 w 631135"/>
              <a:gd name="connsiteY13" fmla="*/ 159026 h 1064977"/>
              <a:gd name="connsiteX14" fmla="*/ 556592 w 631135"/>
              <a:gd name="connsiteY14" fmla="*/ 0 h 1064977"/>
              <a:gd name="connsiteX15" fmla="*/ 631135 w 631135"/>
              <a:gd name="connsiteY15" fmla="*/ 149087 h 1064977"/>
              <a:gd name="connsiteX0" fmla="*/ 336560 w 556592"/>
              <a:gd name="connsiteY0" fmla="*/ 1064977 h 1064977"/>
              <a:gd name="connsiteX1" fmla="*/ 274404 w 556592"/>
              <a:gd name="connsiteY1" fmla="*/ 854765 h 1064977"/>
              <a:gd name="connsiteX2" fmla="*/ 84483 w 556592"/>
              <a:gd name="connsiteY2" fmla="*/ 834887 h 1064977"/>
              <a:gd name="connsiteX3" fmla="*/ 188844 w 556592"/>
              <a:gd name="connsiteY3" fmla="*/ 725556 h 1064977"/>
              <a:gd name="connsiteX4" fmla="*/ 29818 w 556592"/>
              <a:gd name="connsiteY4" fmla="*/ 685800 h 1064977"/>
              <a:gd name="connsiteX5" fmla="*/ 144118 w 556592"/>
              <a:gd name="connsiteY5" fmla="*/ 576469 h 1064977"/>
              <a:gd name="connsiteX6" fmla="*/ 0 w 556592"/>
              <a:gd name="connsiteY6" fmla="*/ 496956 h 1064977"/>
              <a:gd name="connsiteX7" fmla="*/ 163996 w 556592"/>
              <a:gd name="connsiteY7" fmla="*/ 427382 h 1064977"/>
              <a:gd name="connsiteX8" fmla="*/ 49696 w 556592"/>
              <a:gd name="connsiteY8" fmla="*/ 308113 h 1064977"/>
              <a:gd name="connsiteX9" fmla="*/ 243509 w 556592"/>
              <a:gd name="connsiteY9" fmla="*/ 293204 h 1064977"/>
              <a:gd name="connsiteX10" fmla="*/ 159026 w 556592"/>
              <a:gd name="connsiteY10" fmla="*/ 154056 h 1064977"/>
              <a:gd name="connsiteX11" fmla="*/ 347870 w 556592"/>
              <a:gd name="connsiteY11" fmla="*/ 208722 h 1064977"/>
              <a:gd name="connsiteX12" fmla="*/ 367748 w 556592"/>
              <a:gd name="connsiteY12" fmla="*/ 34787 h 1064977"/>
              <a:gd name="connsiteX13" fmla="*/ 467139 w 556592"/>
              <a:gd name="connsiteY13" fmla="*/ 159026 h 1064977"/>
              <a:gd name="connsiteX14" fmla="*/ 556592 w 556592"/>
              <a:gd name="connsiteY14" fmla="*/ 0 h 1064977"/>
              <a:gd name="connsiteX0" fmla="*/ 336560 w 467139"/>
              <a:gd name="connsiteY0" fmla="*/ 1030190 h 1030190"/>
              <a:gd name="connsiteX1" fmla="*/ 274404 w 467139"/>
              <a:gd name="connsiteY1" fmla="*/ 819978 h 1030190"/>
              <a:gd name="connsiteX2" fmla="*/ 84483 w 467139"/>
              <a:gd name="connsiteY2" fmla="*/ 800100 h 1030190"/>
              <a:gd name="connsiteX3" fmla="*/ 188844 w 467139"/>
              <a:gd name="connsiteY3" fmla="*/ 690769 h 1030190"/>
              <a:gd name="connsiteX4" fmla="*/ 29818 w 467139"/>
              <a:gd name="connsiteY4" fmla="*/ 651013 h 1030190"/>
              <a:gd name="connsiteX5" fmla="*/ 144118 w 467139"/>
              <a:gd name="connsiteY5" fmla="*/ 541682 h 1030190"/>
              <a:gd name="connsiteX6" fmla="*/ 0 w 467139"/>
              <a:gd name="connsiteY6" fmla="*/ 462169 h 1030190"/>
              <a:gd name="connsiteX7" fmla="*/ 163996 w 467139"/>
              <a:gd name="connsiteY7" fmla="*/ 392595 h 1030190"/>
              <a:gd name="connsiteX8" fmla="*/ 49696 w 467139"/>
              <a:gd name="connsiteY8" fmla="*/ 273326 h 1030190"/>
              <a:gd name="connsiteX9" fmla="*/ 243509 w 467139"/>
              <a:gd name="connsiteY9" fmla="*/ 258417 h 1030190"/>
              <a:gd name="connsiteX10" fmla="*/ 159026 w 467139"/>
              <a:gd name="connsiteY10" fmla="*/ 119269 h 1030190"/>
              <a:gd name="connsiteX11" fmla="*/ 347870 w 467139"/>
              <a:gd name="connsiteY11" fmla="*/ 173935 h 1030190"/>
              <a:gd name="connsiteX12" fmla="*/ 367748 w 467139"/>
              <a:gd name="connsiteY12" fmla="*/ 0 h 1030190"/>
              <a:gd name="connsiteX13" fmla="*/ 467139 w 467139"/>
              <a:gd name="connsiteY13" fmla="*/ 124239 h 1030190"/>
              <a:gd name="connsiteX0" fmla="*/ 336560 w 367748"/>
              <a:gd name="connsiteY0" fmla="*/ 1030190 h 1030190"/>
              <a:gd name="connsiteX1" fmla="*/ 274404 w 367748"/>
              <a:gd name="connsiteY1" fmla="*/ 819978 h 1030190"/>
              <a:gd name="connsiteX2" fmla="*/ 84483 w 367748"/>
              <a:gd name="connsiteY2" fmla="*/ 800100 h 1030190"/>
              <a:gd name="connsiteX3" fmla="*/ 188844 w 367748"/>
              <a:gd name="connsiteY3" fmla="*/ 690769 h 1030190"/>
              <a:gd name="connsiteX4" fmla="*/ 29818 w 367748"/>
              <a:gd name="connsiteY4" fmla="*/ 651013 h 1030190"/>
              <a:gd name="connsiteX5" fmla="*/ 144118 w 367748"/>
              <a:gd name="connsiteY5" fmla="*/ 541682 h 1030190"/>
              <a:gd name="connsiteX6" fmla="*/ 0 w 367748"/>
              <a:gd name="connsiteY6" fmla="*/ 462169 h 1030190"/>
              <a:gd name="connsiteX7" fmla="*/ 163996 w 367748"/>
              <a:gd name="connsiteY7" fmla="*/ 392595 h 1030190"/>
              <a:gd name="connsiteX8" fmla="*/ 49696 w 367748"/>
              <a:gd name="connsiteY8" fmla="*/ 273326 h 1030190"/>
              <a:gd name="connsiteX9" fmla="*/ 243509 w 367748"/>
              <a:gd name="connsiteY9" fmla="*/ 258417 h 1030190"/>
              <a:gd name="connsiteX10" fmla="*/ 159026 w 367748"/>
              <a:gd name="connsiteY10" fmla="*/ 119269 h 1030190"/>
              <a:gd name="connsiteX11" fmla="*/ 347870 w 367748"/>
              <a:gd name="connsiteY11" fmla="*/ 173935 h 1030190"/>
              <a:gd name="connsiteX12" fmla="*/ 367748 w 367748"/>
              <a:gd name="connsiteY12" fmla="*/ 0 h 1030190"/>
              <a:gd name="connsiteX0" fmla="*/ 336560 w 347870"/>
              <a:gd name="connsiteY0" fmla="*/ 910921 h 910921"/>
              <a:gd name="connsiteX1" fmla="*/ 274404 w 347870"/>
              <a:gd name="connsiteY1" fmla="*/ 700709 h 910921"/>
              <a:gd name="connsiteX2" fmla="*/ 84483 w 347870"/>
              <a:gd name="connsiteY2" fmla="*/ 680831 h 910921"/>
              <a:gd name="connsiteX3" fmla="*/ 188844 w 347870"/>
              <a:gd name="connsiteY3" fmla="*/ 571500 h 910921"/>
              <a:gd name="connsiteX4" fmla="*/ 29818 w 347870"/>
              <a:gd name="connsiteY4" fmla="*/ 531744 h 910921"/>
              <a:gd name="connsiteX5" fmla="*/ 144118 w 347870"/>
              <a:gd name="connsiteY5" fmla="*/ 422413 h 910921"/>
              <a:gd name="connsiteX6" fmla="*/ 0 w 347870"/>
              <a:gd name="connsiteY6" fmla="*/ 342900 h 910921"/>
              <a:gd name="connsiteX7" fmla="*/ 163996 w 347870"/>
              <a:gd name="connsiteY7" fmla="*/ 273326 h 910921"/>
              <a:gd name="connsiteX8" fmla="*/ 49696 w 347870"/>
              <a:gd name="connsiteY8" fmla="*/ 154057 h 910921"/>
              <a:gd name="connsiteX9" fmla="*/ 243509 w 347870"/>
              <a:gd name="connsiteY9" fmla="*/ 139148 h 910921"/>
              <a:gd name="connsiteX10" fmla="*/ 159026 w 347870"/>
              <a:gd name="connsiteY10" fmla="*/ 0 h 910921"/>
              <a:gd name="connsiteX11" fmla="*/ 347870 w 347870"/>
              <a:gd name="connsiteY11" fmla="*/ 54666 h 910921"/>
              <a:gd name="connsiteX0" fmla="*/ 336560 w 336560"/>
              <a:gd name="connsiteY0" fmla="*/ 910921 h 910921"/>
              <a:gd name="connsiteX1" fmla="*/ 274404 w 336560"/>
              <a:gd name="connsiteY1" fmla="*/ 700709 h 910921"/>
              <a:gd name="connsiteX2" fmla="*/ 84483 w 336560"/>
              <a:gd name="connsiteY2" fmla="*/ 680831 h 910921"/>
              <a:gd name="connsiteX3" fmla="*/ 188844 w 336560"/>
              <a:gd name="connsiteY3" fmla="*/ 571500 h 910921"/>
              <a:gd name="connsiteX4" fmla="*/ 29818 w 336560"/>
              <a:gd name="connsiteY4" fmla="*/ 531744 h 910921"/>
              <a:gd name="connsiteX5" fmla="*/ 144118 w 336560"/>
              <a:gd name="connsiteY5" fmla="*/ 422413 h 910921"/>
              <a:gd name="connsiteX6" fmla="*/ 0 w 336560"/>
              <a:gd name="connsiteY6" fmla="*/ 342900 h 910921"/>
              <a:gd name="connsiteX7" fmla="*/ 163996 w 336560"/>
              <a:gd name="connsiteY7" fmla="*/ 273326 h 910921"/>
              <a:gd name="connsiteX8" fmla="*/ 49696 w 336560"/>
              <a:gd name="connsiteY8" fmla="*/ 154057 h 910921"/>
              <a:gd name="connsiteX9" fmla="*/ 243509 w 336560"/>
              <a:gd name="connsiteY9" fmla="*/ 139148 h 910921"/>
              <a:gd name="connsiteX10" fmla="*/ 159026 w 336560"/>
              <a:gd name="connsiteY10" fmla="*/ 0 h 910921"/>
              <a:gd name="connsiteX0" fmla="*/ 274404 w 274404"/>
              <a:gd name="connsiteY0" fmla="*/ 700709 h 700709"/>
              <a:gd name="connsiteX1" fmla="*/ 84483 w 274404"/>
              <a:gd name="connsiteY1" fmla="*/ 680831 h 700709"/>
              <a:gd name="connsiteX2" fmla="*/ 188844 w 274404"/>
              <a:gd name="connsiteY2" fmla="*/ 571500 h 700709"/>
              <a:gd name="connsiteX3" fmla="*/ 29818 w 274404"/>
              <a:gd name="connsiteY3" fmla="*/ 531744 h 700709"/>
              <a:gd name="connsiteX4" fmla="*/ 144118 w 274404"/>
              <a:gd name="connsiteY4" fmla="*/ 422413 h 700709"/>
              <a:gd name="connsiteX5" fmla="*/ 0 w 274404"/>
              <a:gd name="connsiteY5" fmla="*/ 342900 h 700709"/>
              <a:gd name="connsiteX6" fmla="*/ 163996 w 274404"/>
              <a:gd name="connsiteY6" fmla="*/ 273326 h 700709"/>
              <a:gd name="connsiteX7" fmla="*/ 49696 w 274404"/>
              <a:gd name="connsiteY7" fmla="*/ 154057 h 700709"/>
              <a:gd name="connsiteX8" fmla="*/ 243509 w 274404"/>
              <a:gd name="connsiteY8" fmla="*/ 139148 h 700709"/>
              <a:gd name="connsiteX9" fmla="*/ 159026 w 274404"/>
              <a:gd name="connsiteY9" fmla="*/ 0 h 700709"/>
              <a:gd name="connsiteX0" fmla="*/ 203728 w 243509"/>
              <a:gd name="connsiteY0" fmla="*/ 700709 h 700709"/>
              <a:gd name="connsiteX1" fmla="*/ 84483 w 243509"/>
              <a:gd name="connsiteY1" fmla="*/ 680831 h 700709"/>
              <a:gd name="connsiteX2" fmla="*/ 188844 w 243509"/>
              <a:gd name="connsiteY2" fmla="*/ 571500 h 700709"/>
              <a:gd name="connsiteX3" fmla="*/ 29818 w 243509"/>
              <a:gd name="connsiteY3" fmla="*/ 531744 h 700709"/>
              <a:gd name="connsiteX4" fmla="*/ 144118 w 243509"/>
              <a:gd name="connsiteY4" fmla="*/ 422413 h 700709"/>
              <a:gd name="connsiteX5" fmla="*/ 0 w 243509"/>
              <a:gd name="connsiteY5" fmla="*/ 342900 h 700709"/>
              <a:gd name="connsiteX6" fmla="*/ 163996 w 243509"/>
              <a:gd name="connsiteY6" fmla="*/ 273326 h 700709"/>
              <a:gd name="connsiteX7" fmla="*/ 49696 w 243509"/>
              <a:gd name="connsiteY7" fmla="*/ 154057 h 700709"/>
              <a:gd name="connsiteX8" fmla="*/ 243509 w 243509"/>
              <a:gd name="connsiteY8" fmla="*/ 139148 h 700709"/>
              <a:gd name="connsiteX9" fmla="*/ 159026 w 243509"/>
              <a:gd name="connsiteY9" fmla="*/ 0 h 700709"/>
              <a:gd name="connsiteX0" fmla="*/ 203728 w 243509"/>
              <a:gd name="connsiteY0" fmla="*/ 700709 h 700709"/>
              <a:gd name="connsiteX1" fmla="*/ 84483 w 243509"/>
              <a:gd name="connsiteY1" fmla="*/ 680831 h 700709"/>
              <a:gd name="connsiteX2" fmla="*/ 188844 w 243509"/>
              <a:gd name="connsiteY2" fmla="*/ 571500 h 700709"/>
              <a:gd name="connsiteX3" fmla="*/ 29818 w 243509"/>
              <a:gd name="connsiteY3" fmla="*/ 531744 h 700709"/>
              <a:gd name="connsiteX4" fmla="*/ 144118 w 243509"/>
              <a:gd name="connsiteY4" fmla="*/ 422413 h 700709"/>
              <a:gd name="connsiteX5" fmla="*/ 0 w 243509"/>
              <a:gd name="connsiteY5" fmla="*/ 342900 h 700709"/>
              <a:gd name="connsiteX6" fmla="*/ 163996 w 243509"/>
              <a:gd name="connsiteY6" fmla="*/ 273326 h 700709"/>
              <a:gd name="connsiteX7" fmla="*/ 49696 w 243509"/>
              <a:gd name="connsiteY7" fmla="*/ 154057 h 700709"/>
              <a:gd name="connsiteX8" fmla="*/ 243509 w 243509"/>
              <a:gd name="connsiteY8" fmla="*/ 139148 h 700709"/>
              <a:gd name="connsiteX9" fmla="*/ 159026 w 243509"/>
              <a:gd name="connsiteY9" fmla="*/ 0 h 700709"/>
              <a:gd name="connsiteX0" fmla="*/ 203728 w 243509"/>
              <a:gd name="connsiteY0" fmla="*/ 663688 h 663688"/>
              <a:gd name="connsiteX1" fmla="*/ 84483 w 243509"/>
              <a:gd name="connsiteY1" fmla="*/ 643810 h 663688"/>
              <a:gd name="connsiteX2" fmla="*/ 188844 w 243509"/>
              <a:gd name="connsiteY2" fmla="*/ 534479 h 663688"/>
              <a:gd name="connsiteX3" fmla="*/ 29818 w 243509"/>
              <a:gd name="connsiteY3" fmla="*/ 494723 h 663688"/>
              <a:gd name="connsiteX4" fmla="*/ 144118 w 243509"/>
              <a:gd name="connsiteY4" fmla="*/ 385392 h 663688"/>
              <a:gd name="connsiteX5" fmla="*/ 0 w 243509"/>
              <a:gd name="connsiteY5" fmla="*/ 305879 h 663688"/>
              <a:gd name="connsiteX6" fmla="*/ 163996 w 243509"/>
              <a:gd name="connsiteY6" fmla="*/ 236305 h 663688"/>
              <a:gd name="connsiteX7" fmla="*/ 49696 w 243509"/>
              <a:gd name="connsiteY7" fmla="*/ 117036 h 663688"/>
              <a:gd name="connsiteX8" fmla="*/ 243509 w 243509"/>
              <a:gd name="connsiteY8" fmla="*/ 102127 h 663688"/>
              <a:gd name="connsiteX9" fmla="*/ 226337 w 243509"/>
              <a:gd name="connsiteY9" fmla="*/ 0 h 663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3509" h="663688">
                <a:moveTo>
                  <a:pt x="203728" y="663688"/>
                </a:moveTo>
                <a:lnTo>
                  <a:pt x="84483" y="643810"/>
                </a:lnTo>
                <a:lnTo>
                  <a:pt x="188844" y="534479"/>
                </a:lnTo>
                <a:lnTo>
                  <a:pt x="29818" y="494723"/>
                </a:lnTo>
                <a:lnTo>
                  <a:pt x="144118" y="385392"/>
                </a:lnTo>
                <a:lnTo>
                  <a:pt x="0" y="305879"/>
                </a:lnTo>
                <a:lnTo>
                  <a:pt x="163996" y="236305"/>
                </a:lnTo>
                <a:lnTo>
                  <a:pt x="49696" y="117036"/>
                </a:lnTo>
                <a:lnTo>
                  <a:pt x="243509" y="102127"/>
                </a:lnTo>
                <a:lnTo>
                  <a:pt x="226337" y="0"/>
                </a:lnTo>
              </a:path>
            </a:pathLst>
          </a:custGeom>
          <a:noFill/>
          <a:ln w="38100">
            <a:solidFill>
              <a:srgbClr val="C55A11"/>
            </a:solidFill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Arc 1">
            <a:extLst>
              <a:ext uri="{FF2B5EF4-FFF2-40B4-BE49-F238E27FC236}">
                <a16:creationId xmlns:a16="http://schemas.microsoft.com/office/drawing/2014/main" id="{2E325D08-8CE6-449E-80F9-7B418E8D8837}"/>
              </a:ext>
            </a:extLst>
          </p:cNvPr>
          <p:cNvSpPr/>
          <p:nvPr/>
        </p:nvSpPr>
        <p:spPr>
          <a:xfrm rot="13519502">
            <a:off x="3440058" y="2265686"/>
            <a:ext cx="1227811" cy="1223248"/>
          </a:xfrm>
          <a:prstGeom prst="arc">
            <a:avLst>
              <a:gd name="adj1" fmla="val 16200000"/>
              <a:gd name="adj2" fmla="val 2152608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6184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3503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>
            <a:off x="3628773" y="2395195"/>
            <a:ext cx="939034" cy="938776"/>
            <a:chOff x="6970143" y="2130724"/>
            <a:chExt cx="939034" cy="938776"/>
          </a:xfrm>
          <a:solidFill>
            <a:schemeClr val="accent2">
              <a:lumMod val="75000"/>
            </a:schemeClr>
          </a:solidFill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  <a:grpFill/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grpFill/>
              <a:ln w="85725" cap="rnd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grpFill/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/>
          <p:nvPr/>
        </p:nvCxnSpPr>
        <p:spPr>
          <a:xfrm rot="10800000">
            <a:off x="7890815" y="3054350"/>
            <a:ext cx="0" cy="594360"/>
          </a:xfrm>
          <a:prstGeom prst="straightConnector1">
            <a:avLst/>
          </a:prstGeom>
          <a:noFill/>
          <a:ln w="44450" cap="rnd">
            <a:solidFill>
              <a:schemeClr val="accent2">
                <a:lumMod val="75000"/>
              </a:schemeClr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54837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BFC54EE6-1312-4FA3-816B-BBE80D9FA196}"/>
              </a:ext>
            </a:extLst>
          </p:cNvPr>
          <p:cNvSpPr/>
          <p:nvPr/>
        </p:nvSpPr>
        <p:spPr>
          <a:xfrm>
            <a:off x="6996347" y="2637532"/>
            <a:ext cx="138131" cy="13813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3720702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2384294" y="4464606"/>
            <a:ext cx="74234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The resistance between Legs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1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and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2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changes </a:t>
            </a:r>
            <a:br>
              <a:rPr lang="en-US" sz="28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depending on wiper position. </a:t>
            </a:r>
            <a:r>
              <a:rPr lang="en-US" sz="2800" dirty="0">
                <a:solidFill>
                  <a:schemeClr val="bg1"/>
                </a:solidFill>
              </a:rPr>
              <a:t>Let’s call this </a:t>
            </a:r>
            <a:r>
              <a:rPr lang="en-US" sz="2800" b="1" dirty="0">
                <a:solidFill>
                  <a:schemeClr val="bg1"/>
                </a:solidFill>
              </a:rPr>
              <a:t>R</a:t>
            </a:r>
            <a:r>
              <a:rPr lang="en-US" sz="2800" b="1" baseline="-25000" dirty="0">
                <a:solidFill>
                  <a:schemeClr val="bg1"/>
                </a:solidFill>
              </a:rPr>
              <a:t>1</a:t>
            </a:r>
            <a:r>
              <a:rPr lang="en-US" sz="2800" dirty="0">
                <a:solidFill>
                  <a:schemeClr val="bg1"/>
                </a:solidFill>
              </a:rPr>
              <a:t>.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C9190A9-D6FB-4DBA-BE92-871B2479A99A}"/>
              </a:ext>
            </a:extLst>
          </p:cNvPr>
          <p:cNvCxnSpPr>
            <a:cxnSpLocks/>
          </p:cNvCxnSpPr>
          <p:nvPr/>
        </p:nvCxnSpPr>
        <p:spPr>
          <a:xfrm>
            <a:off x="4090517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7B0804CD-5371-414C-845C-81A518B55B34}"/>
              </a:ext>
            </a:extLst>
          </p:cNvPr>
          <p:cNvCxnSpPr>
            <a:cxnSpLocks/>
          </p:cNvCxnSpPr>
          <p:nvPr/>
        </p:nvCxnSpPr>
        <p:spPr>
          <a:xfrm>
            <a:off x="7069222" y="3124607"/>
            <a:ext cx="0" cy="131524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9C1D202-633E-40EC-984C-8CA3C449A471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73C3912-62CF-48EC-A239-0D5AC1884603}"/>
              </a:ext>
            </a:extLst>
          </p:cNvPr>
          <p:cNvCxnSpPr>
            <a:cxnSpLocks/>
          </p:cNvCxnSpPr>
          <p:nvPr/>
        </p:nvCxnSpPr>
        <p:spPr>
          <a:xfrm>
            <a:off x="7885155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028492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3503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>
            <a:off x="3628773" y="2395195"/>
            <a:ext cx="939034" cy="938776"/>
            <a:chOff x="6970143" y="2130724"/>
            <a:chExt cx="939034" cy="938776"/>
          </a:xfrm>
          <a:solidFill>
            <a:schemeClr val="accent2">
              <a:lumMod val="75000"/>
            </a:schemeClr>
          </a:solidFill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  <a:grpFill/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grpFill/>
              <a:ln w="85725" cap="rnd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grpFill/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/>
          <p:nvPr/>
        </p:nvCxnSpPr>
        <p:spPr>
          <a:xfrm rot="10800000">
            <a:off x="7890815" y="3054350"/>
            <a:ext cx="0" cy="594360"/>
          </a:xfrm>
          <a:prstGeom prst="straightConnector1">
            <a:avLst/>
          </a:prstGeom>
          <a:noFill/>
          <a:ln w="44450" cap="rnd">
            <a:solidFill>
              <a:schemeClr val="accent2">
                <a:lumMod val="75000"/>
              </a:schemeClr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54837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/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b="0" dirty="0">
                <a:solidFill>
                  <a:schemeClr val="tx1">
                    <a:lumMod val="95000"/>
                    <a:lumOff val="5000"/>
                  </a:schemeClr>
                </a:solidFill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BFC54EE6-1312-4FA3-816B-BBE80D9FA196}"/>
              </a:ext>
            </a:extLst>
          </p:cNvPr>
          <p:cNvSpPr/>
          <p:nvPr/>
        </p:nvSpPr>
        <p:spPr>
          <a:xfrm>
            <a:off x="6996347" y="2637532"/>
            <a:ext cx="138131" cy="138131"/>
          </a:xfrm>
          <a:prstGeom prst="ellips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3720702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2384294" y="4464606"/>
            <a:ext cx="74234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The resistance between Legs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1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and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2 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changes </a:t>
            </a:r>
            <a:br>
              <a:rPr lang="en-US" sz="2800" dirty="0">
                <a:solidFill>
                  <a:schemeClr val="accent2">
                    <a:lumMod val="75000"/>
                  </a:schemeClr>
                </a:solidFill>
              </a:rPr>
            </a:b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depending on wiper position. Let’s call this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r>
              <a:rPr lang="en-US" sz="2800" dirty="0">
                <a:solidFill>
                  <a:schemeClr val="accent2">
                    <a:lumMod val="75000"/>
                  </a:schemeClr>
                </a:solidFill>
              </a:rPr>
              <a:t>.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C9190A9-D6FB-4DBA-BE92-871B2479A99A}"/>
              </a:ext>
            </a:extLst>
          </p:cNvPr>
          <p:cNvCxnSpPr>
            <a:cxnSpLocks/>
          </p:cNvCxnSpPr>
          <p:nvPr/>
        </p:nvCxnSpPr>
        <p:spPr>
          <a:xfrm>
            <a:off x="4090517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7B0804CD-5371-414C-845C-81A518B55B34}"/>
              </a:ext>
            </a:extLst>
          </p:cNvPr>
          <p:cNvCxnSpPr>
            <a:cxnSpLocks/>
          </p:cNvCxnSpPr>
          <p:nvPr/>
        </p:nvCxnSpPr>
        <p:spPr>
          <a:xfrm>
            <a:off x="7069222" y="3124607"/>
            <a:ext cx="0" cy="131524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9C1D202-633E-40EC-984C-8CA3C449A471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73C3912-62CF-48EC-A239-0D5AC1884603}"/>
              </a:ext>
            </a:extLst>
          </p:cNvPr>
          <p:cNvCxnSpPr>
            <a:cxnSpLocks/>
          </p:cNvCxnSpPr>
          <p:nvPr/>
        </p:nvCxnSpPr>
        <p:spPr>
          <a:xfrm>
            <a:off x="7885155" y="4111827"/>
            <a:ext cx="3202" cy="32802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46E3EBCF-AEA7-1C4A-BD0D-0F2C511D52EA}"/>
              </a:ext>
            </a:extLst>
          </p:cNvPr>
          <p:cNvGrpSpPr/>
          <p:nvPr/>
        </p:nvGrpSpPr>
        <p:grpSpPr>
          <a:xfrm>
            <a:off x="7080385" y="2889893"/>
            <a:ext cx="797147" cy="626131"/>
            <a:chOff x="7080385" y="2889893"/>
            <a:chExt cx="797147" cy="626131"/>
          </a:xfrm>
        </p:grpSpPr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17D4EFA-1F1E-4C63-BA35-88B5D43C63A2}"/>
                </a:ext>
              </a:extLst>
            </p:cNvPr>
            <p:cNvSpPr/>
            <p:nvPr/>
          </p:nvSpPr>
          <p:spPr>
            <a:xfrm rot="10800000">
              <a:off x="7080385" y="2889893"/>
              <a:ext cx="797147" cy="163026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28575" cap="rnd">
              <a:solidFill>
                <a:srgbClr val="C55A11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C0BB0D50-F604-4B8D-A65E-7519985C5361}"/>
                </a:ext>
              </a:extLst>
            </p:cNvPr>
            <p:cNvSpPr/>
            <p:nvPr/>
          </p:nvSpPr>
          <p:spPr>
            <a:xfrm>
              <a:off x="7283326" y="2992804"/>
              <a:ext cx="474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chemeClr val="accent2">
                      <a:lumMod val="75000"/>
                    </a:schemeClr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800" b="1" baseline="-25000" dirty="0">
                  <a:solidFill>
                    <a:schemeClr val="accent2">
                      <a:lumMod val="75000"/>
                    </a:schemeClr>
                  </a:solidFill>
                  <a:latin typeface="Segoe Condensed" panose="020B0606040200020203" pitchFamily="34" charset="0"/>
                </a:rPr>
                <a:t>1</a:t>
              </a:r>
              <a:endParaRPr lang="en-US" sz="2800" dirty="0">
                <a:latin typeface="Segoe Condensed" panose="020B0606040200020203" pitchFamily="34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440E0F3-1D94-D54E-9F32-390F2836950B}"/>
              </a:ext>
            </a:extLst>
          </p:cNvPr>
          <p:cNvGrpSpPr/>
          <p:nvPr/>
        </p:nvGrpSpPr>
        <p:grpSpPr>
          <a:xfrm>
            <a:off x="2895526" y="2202465"/>
            <a:ext cx="1875006" cy="1331230"/>
            <a:chOff x="2895526" y="2202465"/>
            <a:chExt cx="1875006" cy="133123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8EE0FA5-66BE-43FC-B526-5232811C7BAE}"/>
                </a:ext>
              </a:extLst>
            </p:cNvPr>
            <p:cNvSpPr/>
            <p:nvPr/>
          </p:nvSpPr>
          <p:spPr>
            <a:xfrm>
              <a:off x="2895526" y="2516486"/>
              <a:ext cx="474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chemeClr val="accent2">
                      <a:lumMod val="75000"/>
                    </a:schemeClr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800" b="1" baseline="-25000" dirty="0">
                  <a:solidFill>
                    <a:schemeClr val="accent2">
                      <a:lumMod val="75000"/>
                    </a:schemeClr>
                  </a:solidFill>
                  <a:latin typeface="Segoe Condensed" panose="020B0606040200020203" pitchFamily="34" charset="0"/>
                </a:rPr>
                <a:t>1</a:t>
              </a:r>
              <a:endParaRPr lang="en-US" sz="2800" dirty="0">
                <a:latin typeface="Segoe Condensed" panose="020B0606040200020203" pitchFamily="34" charset="0"/>
              </a:endParaRPr>
            </a:p>
          </p:txBody>
        </p:sp>
        <p:sp>
          <p:nvSpPr>
            <p:cNvPr id="79" name="Arc 78">
              <a:extLst>
                <a:ext uri="{FF2B5EF4-FFF2-40B4-BE49-F238E27FC236}">
                  <a16:creationId xmlns:a16="http://schemas.microsoft.com/office/drawing/2014/main" id="{0A5020E6-09F5-4B4F-A2FA-A2DF3C151E75}"/>
                </a:ext>
              </a:extLst>
            </p:cNvPr>
            <p:cNvSpPr/>
            <p:nvPr/>
          </p:nvSpPr>
          <p:spPr>
            <a:xfrm rot="13519502">
              <a:off x="3441776" y="2204938"/>
              <a:ext cx="1331230" cy="1326283"/>
            </a:xfrm>
            <a:prstGeom prst="arc">
              <a:avLst>
                <a:gd name="adj1" fmla="val 16200000"/>
                <a:gd name="adj2" fmla="val 21483"/>
              </a:avLst>
            </a:prstGeom>
            <a:noFill/>
            <a:ln w="698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0114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54837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b="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8D07A9A-5D64-4963-8757-7EC7CDCFCAD3}"/>
              </a:ext>
            </a:extLst>
          </p:cNvPr>
          <p:cNvGrpSpPr/>
          <p:nvPr/>
        </p:nvGrpSpPr>
        <p:grpSpPr>
          <a:xfrm>
            <a:off x="2384294" y="2870529"/>
            <a:ext cx="7423412" cy="2548184"/>
            <a:chOff x="2384294" y="2870529"/>
            <a:chExt cx="7423412" cy="2548184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A10DEC6-1FD6-4F69-9C76-FAD182E6D6C4}"/>
                </a:ext>
              </a:extLst>
            </p:cNvPr>
            <p:cNvCxnSpPr>
              <a:cxnSpLocks/>
            </p:cNvCxnSpPr>
            <p:nvPr/>
          </p:nvCxnSpPr>
          <p:spPr>
            <a:xfrm>
              <a:off x="4088625" y="4111827"/>
              <a:ext cx="3202" cy="32802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E037757-5205-4E5B-B2FF-3B79D7D04B66}"/>
                </a:ext>
              </a:extLst>
            </p:cNvPr>
            <p:cNvSpPr txBox="1"/>
            <p:nvPr/>
          </p:nvSpPr>
          <p:spPr>
            <a:xfrm>
              <a:off x="2384294" y="4464606"/>
              <a:ext cx="742341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>
                  <a:latin typeface="Segoe Condensed" panose="020B0606040200020203" pitchFamily="34" charset="0"/>
                </a:defRPr>
              </a:lvl1pPr>
            </a:lstStyle>
            <a:p>
              <a:pPr algn="ctr"/>
              <a:r>
                <a:rPr lang="en-US" sz="2800" dirty="0">
                  <a:solidFill>
                    <a:srgbClr val="0070C0"/>
                  </a:solidFill>
                </a:rPr>
                <a:t>Simultaneously, the wiper also affects the resistance </a:t>
              </a:r>
              <a:br>
                <a:rPr lang="en-US" sz="2800" dirty="0">
                  <a:solidFill>
                    <a:srgbClr val="0070C0"/>
                  </a:solidFill>
                </a:rPr>
              </a:br>
              <a:r>
                <a:rPr lang="en-US" sz="2800" dirty="0">
                  <a:solidFill>
                    <a:srgbClr val="0070C0"/>
                  </a:solidFill>
                </a:rPr>
                <a:t>between Legs </a:t>
              </a:r>
              <a:r>
                <a:rPr lang="en-US" sz="2800" b="1" dirty="0">
                  <a:solidFill>
                    <a:srgbClr val="0070C0"/>
                  </a:solidFill>
                </a:rPr>
                <a:t>2</a:t>
              </a:r>
              <a:r>
                <a:rPr lang="en-US" sz="2800" dirty="0">
                  <a:solidFill>
                    <a:srgbClr val="0070C0"/>
                  </a:solidFill>
                </a:rPr>
                <a:t> and </a:t>
              </a:r>
              <a:r>
                <a:rPr lang="en-US" sz="2800" b="1" dirty="0">
                  <a:solidFill>
                    <a:srgbClr val="0070C0"/>
                  </a:solidFill>
                </a:rPr>
                <a:t>3</a:t>
              </a:r>
              <a:r>
                <a:rPr lang="en-US" sz="2800" dirty="0">
                  <a:solidFill>
                    <a:srgbClr val="0070C0"/>
                  </a:solidFill>
                </a:rPr>
                <a:t>. Let’s call this </a:t>
              </a:r>
              <a:r>
                <a:rPr lang="en-US" sz="2800" b="1" dirty="0">
                  <a:solidFill>
                    <a:srgbClr val="0070C0"/>
                  </a:solidFill>
                </a:rPr>
                <a:t>R</a:t>
              </a:r>
              <a:r>
                <a:rPr lang="en-US" sz="2800" b="1" baseline="-25000" dirty="0">
                  <a:solidFill>
                    <a:srgbClr val="0070C0"/>
                  </a:solidFill>
                </a:rPr>
                <a:t>2</a:t>
              </a:r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C9190A9-D6FB-4DBA-BE92-871B2479A99A}"/>
                </a:ext>
              </a:extLst>
            </p:cNvPr>
            <p:cNvCxnSpPr>
              <a:cxnSpLocks/>
            </p:cNvCxnSpPr>
            <p:nvPr/>
          </p:nvCxnSpPr>
          <p:spPr>
            <a:xfrm>
              <a:off x="4469262" y="4111827"/>
              <a:ext cx="3202" cy="32802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831DBA0-05F2-4AC4-9D25-196D86C2105E}"/>
                </a:ext>
              </a:extLst>
            </p:cNvPr>
            <p:cNvCxnSpPr>
              <a:cxnSpLocks/>
            </p:cNvCxnSpPr>
            <p:nvPr/>
          </p:nvCxnSpPr>
          <p:spPr>
            <a:xfrm>
              <a:off x="8712757" y="2870529"/>
              <a:ext cx="3202" cy="1569318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9C1D202-633E-40EC-984C-8CA3C449A471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2E9679BA-83F8-4BA5-9BE4-AAF5BFC5CBA7}"/>
              </a:ext>
            </a:extLst>
          </p:cNvPr>
          <p:cNvSpPr/>
          <p:nvPr/>
        </p:nvSpPr>
        <p:spPr>
          <a:xfrm>
            <a:off x="8647151" y="2637532"/>
            <a:ext cx="138131" cy="138131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E8DEC77-61D7-4F25-80BC-9D2A59B4157B}"/>
              </a:ext>
            </a:extLst>
          </p:cNvPr>
          <p:cNvCxnSpPr>
            <a:cxnSpLocks/>
          </p:cNvCxnSpPr>
          <p:nvPr/>
        </p:nvCxnSpPr>
        <p:spPr>
          <a:xfrm>
            <a:off x="7885155" y="4111827"/>
            <a:ext cx="3202" cy="32802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DF23F2BD-E6DF-4674-977F-77718131A8A7}"/>
              </a:ext>
            </a:extLst>
          </p:cNvPr>
          <p:cNvCxnSpPr/>
          <p:nvPr/>
        </p:nvCxnSpPr>
        <p:spPr>
          <a:xfrm rot="10800000">
            <a:off x="7890815" y="3054350"/>
            <a:ext cx="0" cy="594360"/>
          </a:xfrm>
          <a:prstGeom prst="straightConnector1">
            <a:avLst/>
          </a:prstGeom>
          <a:noFill/>
          <a:ln w="44450" cap="rnd">
            <a:solidFill>
              <a:srgbClr val="0070C0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54B98C3-8BF1-4883-ADAD-354F9F27F586}"/>
              </a:ext>
            </a:extLst>
          </p:cNvPr>
          <p:cNvSpPr/>
          <p:nvPr/>
        </p:nvSpPr>
        <p:spPr>
          <a:xfrm rot="10800000">
            <a:off x="7080385" y="2889893"/>
            <a:ext cx="797147" cy="163026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C55A1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F81FB4-C61D-4D7C-8242-E42EFD479180}"/>
              </a:ext>
            </a:extLst>
          </p:cNvPr>
          <p:cNvSpPr/>
          <p:nvPr/>
        </p:nvSpPr>
        <p:spPr>
          <a:xfrm>
            <a:off x="7283326" y="2992804"/>
            <a:ext cx="4748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  <a:endParaRPr lang="en-US" sz="2800" dirty="0">
              <a:latin typeface="Segoe Condensed" panose="020B0606040200020203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C07861C-DCFE-4E45-B395-1CDB801F0BEF}"/>
              </a:ext>
            </a:extLst>
          </p:cNvPr>
          <p:cNvGrpSpPr/>
          <p:nvPr/>
        </p:nvGrpSpPr>
        <p:grpSpPr>
          <a:xfrm>
            <a:off x="7883204" y="2889892"/>
            <a:ext cx="810930" cy="641912"/>
            <a:chOff x="7883204" y="2889892"/>
            <a:chExt cx="810930" cy="641912"/>
          </a:xfrm>
        </p:grpSpPr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609CB463-F491-4EEB-964E-D4B06E1D1B1E}"/>
                </a:ext>
              </a:extLst>
            </p:cNvPr>
            <p:cNvSpPr/>
            <p:nvPr/>
          </p:nvSpPr>
          <p:spPr>
            <a:xfrm rot="10800000">
              <a:off x="7883204" y="2889892"/>
              <a:ext cx="810930" cy="165845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28575" cap="rnd">
              <a:solidFill>
                <a:srgbClr val="0070C0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924E1034-41A6-436A-933E-283A87DF0E39}"/>
                </a:ext>
              </a:extLst>
            </p:cNvPr>
            <p:cNvSpPr/>
            <p:nvPr/>
          </p:nvSpPr>
          <p:spPr>
            <a:xfrm>
              <a:off x="8095926" y="3008584"/>
              <a:ext cx="474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800" b="1" baseline="-25000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2</a:t>
              </a:r>
              <a:endParaRPr lang="en-US" sz="2800" dirty="0">
                <a:solidFill>
                  <a:srgbClr val="0070C0"/>
                </a:solidFill>
                <a:latin typeface="Segoe Condensed" panose="020B0606040200020203" pitchFamily="34" charset="0"/>
              </a:endParaRPr>
            </a:p>
          </p:txBody>
        </p:sp>
      </p:grpSp>
      <p:sp>
        <p:nvSpPr>
          <p:cNvPr id="81" name="Rectangle 80">
            <a:extLst>
              <a:ext uri="{FF2B5EF4-FFF2-40B4-BE49-F238E27FC236}">
                <a16:creationId xmlns:a16="http://schemas.microsoft.com/office/drawing/2014/main" id="{27079027-5C3D-4DBC-995F-1C933A0B393F}"/>
              </a:ext>
            </a:extLst>
          </p:cNvPr>
          <p:cNvSpPr/>
          <p:nvPr/>
        </p:nvSpPr>
        <p:spPr>
          <a:xfrm>
            <a:off x="2895526" y="2516486"/>
            <a:ext cx="4748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  <a:endParaRPr lang="en-US" sz="2800" dirty="0">
              <a:latin typeface="Segoe Condensed" panose="020B0606040200020203" pitchFamily="34" charset="0"/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B40ACA29-659A-4E69-9999-7FB30710841A}"/>
              </a:ext>
            </a:extLst>
          </p:cNvPr>
          <p:cNvSpPr/>
          <p:nvPr/>
        </p:nvSpPr>
        <p:spPr>
          <a:xfrm>
            <a:off x="353503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85" name="Arc 84">
            <a:extLst>
              <a:ext uri="{FF2B5EF4-FFF2-40B4-BE49-F238E27FC236}">
                <a16:creationId xmlns:a16="http://schemas.microsoft.com/office/drawing/2014/main" id="{BE64A65B-3C59-4F24-BF54-B0E383D43F6F}"/>
              </a:ext>
            </a:extLst>
          </p:cNvPr>
          <p:cNvSpPr/>
          <p:nvPr/>
        </p:nvSpPr>
        <p:spPr>
          <a:xfrm rot="13519502">
            <a:off x="3441776" y="2204938"/>
            <a:ext cx="1331230" cy="1326283"/>
          </a:xfrm>
          <a:prstGeom prst="arc">
            <a:avLst>
              <a:gd name="adj1" fmla="val 16200000"/>
              <a:gd name="adj2" fmla="val 21483"/>
            </a:avLst>
          </a:prstGeom>
          <a:noFill/>
          <a:ln w="698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>
            <a:off x="3628773" y="2395195"/>
            <a:ext cx="939034" cy="938776"/>
            <a:chOff x="6970143" y="2130724"/>
            <a:chExt cx="939034" cy="938776"/>
          </a:xfrm>
          <a:solidFill>
            <a:schemeClr val="accent2">
              <a:lumMod val="75000"/>
            </a:schemeClr>
          </a:solidFill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  <a:grpFill/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grpFill/>
              <a:ln w="85725" cap="rnd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grpFill/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12461172-4023-B642-A101-FB6CAE6FBAC7}"/>
              </a:ext>
            </a:extLst>
          </p:cNvPr>
          <p:cNvGrpSpPr/>
          <p:nvPr/>
        </p:nvGrpSpPr>
        <p:grpSpPr>
          <a:xfrm>
            <a:off x="3444249" y="1828107"/>
            <a:ext cx="1584216" cy="1705588"/>
            <a:chOff x="3444249" y="1828107"/>
            <a:chExt cx="1584216" cy="1705588"/>
          </a:xfrm>
        </p:grpSpPr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E928F848-3B6C-4EF4-B3A8-8EB0F9B17058}"/>
                </a:ext>
              </a:extLst>
            </p:cNvPr>
            <p:cNvSpPr/>
            <p:nvPr/>
          </p:nvSpPr>
          <p:spPr>
            <a:xfrm rot="13519502">
              <a:off x="3441776" y="2204938"/>
              <a:ext cx="1331230" cy="1326283"/>
            </a:xfrm>
            <a:prstGeom prst="arc">
              <a:avLst>
                <a:gd name="adj1" fmla="val 21506993"/>
                <a:gd name="adj2" fmla="val 10429121"/>
              </a:avLst>
            </a:prstGeom>
            <a:grpFill/>
            <a:ln w="85725" cap="rnd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90CE61A4-A4AF-4ED2-B139-B0E63AA1F838}"/>
                </a:ext>
              </a:extLst>
            </p:cNvPr>
            <p:cNvSpPr/>
            <p:nvPr/>
          </p:nvSpPr>
          <p:spPr>
            <a:xfrm>
              <a:off x="4553655" y="1828107"/>
              <a:ext cx="474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800" b="1" baseline="-25000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2</a:t>
              </a:r>
              <a:endParaRPr lang="en-US" sz="2800" dirty="0">
                <a:solidFill>
                  <a:srgbClr val="0070C0"/>
                </a:solidFill>
                <a:latin typeface="Segoe Condensed" panose="020B0606040200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75247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2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54837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b="0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>
                <a:solidFill>
                  <a:srgbClr val="0070C0"/>
                </a:solidFill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8D07A9A-5D64-4963-8757-7EC7CDCFCAD3}"/>
              </a:ext>
            </a:extLst>
          </p:cNvPr>
          <p:cNvGrpSpPr/>
          <p:nvPr/>
        </p:nvGrpSpPr>
        <p:grpSpPr>
          <a:xfrm>
            <a:off x="2384294" y="2870529"/>
            <a:ext cx="7423412" cy="2548184"/>
            <a:chOff x="2384294" y="2870529"/>
            <a:chExt cx="7423412" cy="2548184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A10DEC6-1FD6-4F69-9C76-FAD182E6D6C4}"/>
                </a:ext>
              </a:extLst>
            </p:cNvPr>
            <p:cNvCxnSpPr>
              <a:cxnSpLocks/>
            </p:cNvCxnSpPr>
            <p:nvPr/>
          </p:nvCxnSpPr>
          <p:spPr>
            <a:xfrm>
              <a:off x="4088625" y="4111827"/>
              <a:ext cx="3202" cy="32802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E037757-5205-4E5B-B2FF-3B79D7D04B66}"/>
                </a:ext>
              </a:extLst>
            </p:cNvPr>
            <p:cNvSpPr txBox="1"/>
            <p:nvPr/>
          </p:nvSpPr>
          <p:spPr>
            <a:xfrm>
              <a:off x="2384294" y="4464606"/>
              <a:ext cx="742341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>
                  <a:latin typeface="Segoe Condensed" panose="020B0606040200020203" pitchFamily="34" charset="0"/>
                </a:defRPr>
              </a:lvl1pPr>
            </a:lstStyle>
            <a:p>
              <a:pPr algn="ctr"/>
              <a:r>
                <a:rPr lang="en-US" sz="2800" dirty="0">
                  <a:solidFill>
                    <a:srgbClr val="0070C0"/>
                  </a:solidFill>
                </a:rPr>
                <a:t>Simultaneously, the wiper also affects the resistance </a:t>
              </a:r>
              <a:br>
                <a:rPr lang="en-US" sz="2800" dirty="0">
                  <a:solidFill>
                    <a:srgbClr val="0070C0"/>
                  </a:solidFill>
                </a:rPr>
              </a:br>
              <a:r>
                <a:rPr lang="en-US" sz="2800" dirty="0">
                  <a:solidFill>
                    <a:srgbClr val="0070C0"/>
                  </a:solidFill>
                </a:rPr>
                <a:t>between Legs </a:t>
              </a:r>
              <a:r>
                <a:rPr lang="en-US" sz="2800" b="1" dirty="0">
                  <a:solidFill>
                    <a:srgbClr val="0070C0"/>
                  </a:solidFill>
                </a:rPr>
                <a:t>2</a:t>
              </a:r>
              <a:r>
                <a:rPr lang="en-US" sz="2800" dirty="0">
                  <a:solidFill>
                    <a:srgbClr val="0070C0"/>
                  </a:solidFill>
                </a:rPr>
                <a:t> and </a:t>
              </a:r>
              <a:r>
                <a:rPr lang="en-US" sz="2800" b="1" dirty="0">
                  <a:solidFill>
                    <a:srgbClr val="0070C0"/>
                  </a:solidFill>
                </a:rPr>
                <a:t>3</a:t>
              </a:r>
              <a:r>
                <a:rPr lang="en-US" sz="2800" dirty="0">
                  <a:solidFill>
                    <a:srgbClr val="0070C0"/>
                  </a:solidFill>
                </a:rPr>
                <a:t>. Let’s call this </a:t>
              </a:r>
              <a:r>
                <a:rPr lang="en-US" sz="2800" b="1" dirty="0">
                  <a:solidFill>
                    <a:srgbClr val="0070C0"/>
                  </a:solidFill>
                </a:rPr>
                <a:t>R</a:t>
              </a:r>
              <a:r>
                <a:rPr lang="en-US" sz="2800" b="1" baseline="-25000" dirty="0">
                  <a:solidFill>
                    <a:srgbClr val="0070C0"/>
                  </a:solidFill>
                </a:rPr>
                <a:t>2</a:t>
              </a:r>
              <a:r>
                <a:rPr lang="en-US" sz="2800" dirty="0">
                  <a:solidFill>
                    <a:srgbClr val="0070C0"/>
                  </a:solidFill>
                </a:rPr>
                <a:t>.</a:t>
              </a:r>
            </a:p>
          </p:txBody>
        </p: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C9190A9-D6FB-4DBA-BE92-871B2479A99A}"/>
                </a:ext>
              </a:extLst>
            </p:cNvPr>
            <p:cNvCxnSpPr>
              <a:cxnSpLocks/>
            </p:cNvCxnSpPr>
            <p:nvPr/>
          </p:nvCxnSpPr>
          <p:spPr>
            <a:xfrm>
              <a:off x="4469262" y="4111827"/>
              <a:ext cx="3202" cy="328020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831DBA0-05F2-4AC4-9D25-196D86C2105E}"/>
                </a:ext>
              </a:extLst>
            </p:cNvPr>
            <p:cNvCxnSpPr>
              <a:cxnSpLocks/>
            </p:cNvCxnSpPr>
            <p:nvPr/>
          </p:nvCxnSpPr>
          <p:spPr>
            <a:xfrm>
              <a:off x="8712757" y="2870529"/>
              <a:ext cx="3202" cy="1569318"/>
            </a:xfrm>
            <a:prstGeom prst="line">
              <a:avLst/>
            </a:prstGeom>
            <a:ln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9C1D202-633E-40EC-984C-8CA3C449A471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Oval 54">
            <a:extLst>
              <a:ext uri="{FF2B5EF4-FFF2-40B4-BE49-F238E27FC236}">
                <a16:creationId xmlns:a16="http://schemas.microsoft.com/office/drawing/2014/main" id="{2E9679BA-83F8-4BA5-9BE4-AAF5BFC5CBA7}"/>
              </a:ext>
            </a:extLst>
          </p:cNvPr>
          <p:cNvSpPr/>
          <p:nvPr/>
        </p:nvSpPr>
        <p:spPr>
          <a:xfrm>
            <a:off x="8647151" y="2637532"/>
            <a:ext cx="138131" cy="138131"/>
          </a:xfrm>
          <a:prstGeom prst="ellipse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0E8DEC77-61D7-4F25-80BC-9D2A59B4157B}"/>
              </a:ext>
            </a:extLst>
          </p:cNvPr>
          <p:cNvCxnSpPr>
            <a:cxnSpLocks/>
          </p:cNvCxnSpPr>
          <p:nvPr/>
        </p:nvCxnSpPr>
        <p:spPr>
          <a:xfrm>
            <a:off x="7885155" y="4111827"/>
            <a:ext cx="3202" cy="328020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DF23F2BD-E6DF-4674-977F-77718131A8A7}"/>
              </a:ext>
            </a:extLst>
          </p:cNvPr>
          <p:cNvCxnSpPr/>
          <p:nvPr/>
        </p:nvCxnSpPr>
        <p:spPr>
          <a:xfrm rot="10800000">
            <a:off x="7890815" y="3054350"/>
            <a:ext cx="0" cy="594360"/>
          </a:xfrm>
          <a:prstGeom prst="straightConnector1">
            <a:avLst/>
          </a:prstGeom>
          <a:noFill/>
          <a:ln w="44450" cap="rnd">
            <a:solidFill>
              <a:srgbClr val="0070C0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454B98C3-8BF1-4883-ADAD-354F9F27F586}"/>
              </a:ext>
            </a:extLst>
          </p:cNvPr>
          <p:cNvSpPr/>
          <p:nvPr/>
        </p:nvSpPr>
        <p:spPr>
          <a:xfrm rot="10800000">
            <a:off x="7080385" y="2889893"/>
            <a:ext cx="797147" cy="163026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C55A1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0BF81FB4-C61D-4D7C-8242-E42EFD479180}"/>
              </a:ext>
            </a:extLst>
          </p:cNvPr>
          <p:cNvSpPr/>
          <p:nvPr/>
        </p:nvSpPr>
        <p:spPr>
          <a:xfrm>
            <a:off x="7283326" y="2992804"/>
            <a:ext cx="4748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  <a:endParaRPr lang="en-US" sz="2800" dirty="0">
              <a:latin typeface="Segoe Condensed" panose="020B0606040200020203" pitchFamily="34" charset="0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609CB463-F491-4EEB-964E-D4B06E1D1B1E}"/>
              </a:ext>
            </a:extLst>
          </p:cNvPr>
          <p:cNvSpPr/>
          <p:nvPr/>
        </p:nvSpPr>
        <p:spPr>
          <a:xfrm rot="10800000">
            <a:off x="7883204" y="2889892"/>
            <a:ext cx="810930" cy="165845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0070C0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924E1034-41A6-436A-933E-283A87DF0E39}"/>
              </a:ext>
            </a:extLst>
          </p:cNvPr>
          <p:cNvSpPr/>
          <p:nvPr/>
        </p:nvSpPr>
        <p:spPr>
          <a:xfrm>
            <a:off x="8095926" y="3008584"/>
            <a:ext cx="4748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  <a:endParaRPr lang="en-US" sz="2800" dirty="0">
              <a:solidFill>
                <a:srgbClr val="0070C0"/>
              </a:solidFill>
              <a:latin typeface="Segoe Condensed" panose="020B0606040200020203" pitchFamily="34" charset="0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27079027-5C3D-4DBC-995F-1C933A0B393F}"/>
              </a:ext>
            </a:extLst>
          </p:cNvPr>
          <p:cNvSpPr/>
          <p:nvPr/>
        </p:nvSpPr>
        <p:spPr>
          <a:xfrm>
            <a:off x="2895526" y="2516486"/>
            <a:ext cx="4748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  <a:endParaRPr lang="en-US" sz="2800" dirty="0">
              <a:latin typeface="Segoe Condensed" panose="020B0606040200020203" pitchFamily="34" charset="0"/>
            </a:endParaRPr>
          </a:p>
        </p:txBody>
      </p:sp>
      <p:sp>
        <p:nvSpPr>
          <p:cNvPr id="82" name="Arc 81">
            <a:extLst>
              <a:ext uri="{FF2B5EF4-FFF2-40B4-BE49-F238E27FC236}">
                <a16:creationId xmlns:a16="http://schemas.microsoft.com/office/drawing/2014/main" id="{E928F848-3B6C-4EF4-B3A8-8EB0F9B17058}"/>
              </a:ext>
            </a:extLst>
          </p:cNvPr>
          <p:cNvSpPr/>
          <p:nvPr/>
        </p:nvSpPr>
        <p:spPr>
          <a:xfrm rot="13519502">
            <a:off x="3441776" y="2204938"/>
            <a:ext cx="1331230" cy="1326283"/>
          </a:xfrm>
          <a:prstGeom prst="arc">
            <a:avLst>
              <a:gd name="adj1" fmla="val 21506993"/>
              <a:gd name="adj2" fmla="val 10429121"/>
            </a:avLst>
          </a:prstGeom>
          <a:grpFill/>
          <a:ln w="85725" cap="rnd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86" name="Freeform: Shape 85">
            <a:extLst>
              <a:ext uri="{FF2B5EF4-FFF2-40B4-BE49-F238E27FC236}">
                <a16:creationId xmlns:a16="http://schemas.microsoft.com/office/drawing/2014/main" id="{B40ACA29-659A-4E69-9999-7FB30710841A}"/>
              </a:ext>
            </a:extLst>
          </p:cNvPr>
          <p:cNvSpPr/>
          <p:nvPr/>
        </p:nvSpPr>
        <p:spPr>
          <a:xfrm>
            <a:off x="353503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85" name="Arc 84">
            <a:extLst>
              <a:ext uri="{FF2B5EF4-FFF2-40B4-BE49-F238E27FC236}">
                <a16:creationId xmlns:a16="http://schemas.microsoft.com/office/drawing/2014/main" id="{BE64A65B-3C59-4F24-BF54-B0E383D43F6F}"/>
              </a:ext>
            </a:extLst>
          </p:cNvPr>
          <p:cNvSpPr/>
          <p:nvPr/>
        </p:nvSpPr>
        <p:spPr>
          <a:xfrm rot="13519502">
            <a:off x="3441776" y="2204938"/>
            <a:ext cx="1331230" cy="1326283"/>
          </a:xfrm>
          <a:prstGeom prst="arc">
            <a:avLst>
              <a:gd name="adj1" fmla="val 16200000"/>
              <a:gd name="adj2" fmla="val 21483"/>
            </a:avLst>
          </a:prstGeom>
          <a:noFill/>
          <a:ln w="698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>
            <a:off x="3628773" y="2395195"/>
            <a:ext cx="939034" cy="938776"/>
            <a:chOff x="6970143" y="2130724"/>
            <a:chExt cx="939034" cy="938776"/>
          </a:xfrm>
          <a:solidFill>
            <a:schemeClr val="accent2">
              <a:lumMod val="75000"/>
            </a:schemeClr>
          </a:solidFill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  <a:grpFill/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rgbClr val="0070C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grpFill/>
              <a:ln w="85725" cap="rnd">
                <a:solidFill>
                  <a:srgbClr val="0070C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grpFill/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Rectangle 86">
            <a:extLst>
              <a:ext uri="{FF2B5EF4-FFF2-40B4-BE49-F238E27FC236}">
                <a16:creationId xmlns:a16="http://schemas.microsoft.com/office/drawing/2014/main" id="{90CE61A4-A4AF-4ED2-B139-B0E63AA1F838}"/>
              </a:ext>
            </a:extLst>
          </p:cNvPr>
          <p:cNvSpPr/>
          <p:nvPr/>
        </p:nvSpPr>
        <p:spPr>
          <a:xfrm>
            <a:off x="4553655" y="1828107"/>
            <a:ext cx="4748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  <a:endParaRPr lang="en-US" sz="2800" dirty="0">
              <a:solidFill>
                <a:srgbClr val="0070C0"/>
              </a:solidFill>
              <a:latin typeface="Segoe Condensed" panose="020B0606040200020203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72081FA-B20F-4D98-BC76-55ED7E5CF71D}"/>
              </a:ext>
            </a:extLst>
          </p:cNvPr>
          <p:cNvSpPr txBox="1"/>
          <p:nvPr/>
        </p:nvSpPr>
        <p:spPr>
          <a:xfrm>
            <a:off x="4989538" y="429766"/>
            <a:ext cx="651815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egoe Condensed" panose="020B0606040200020203" pitchFamily="34" charset="0"/>
              </a:rPr>
              <a:t>This circuit is known as a </a:t>
            </a:r>
            <a:r>
              <a:rPr lang="en-US" sz="2800" b="1" dirty="0">
                <a:latin typeface="Segoe Condensed" panose="020B0606040200020203" pitchFamily="34" charset="0"/>
              </a:rPr>
              <a:t>voltage divider </a:t>
            </a:r>
            <a:r>
              <a:rPr lang="en-US" sz="2800" dirty="0">
                <a:latin typeface="Segoe Condensed" panose="020B0606040200020203" pitchFamily="34" charset="0"/>
              </a:rPr>
              <a:t>because the voltage at </a:t>
            </a:r>
            <a:r>
              <a:rPr lang="en-US" sz="2800" b="1" dirty="0">
                <a:latin typeface="Segoe Condensed" panose="020B0606040200020203" pitchFamily="34" charset="0"/>
              </a:rPr>
              <a:t>Leg 2 </a:t>
            </a:r>
            <a:r>
              <a:rPr lang="en-US" sz="2800" dirty="0">
                <a:latin typeface="Segoe Condensed" panose="020B0606040200020203" pitchFamily="34" charset="0"/>
              </a:rPr>
              <a:t>is divided between </a:t>
            </a:r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 </a:t>
            </a:r>
            <a:r>
              <a:rPr lang="en-US" sz="2800" dirty="0">
                <a:latin typeface="Segoe Condensed" panose="020B0606040200020203" pitchFamily="34" charset="0"/>
              </a:rPr>
              <a:t>and </a:t>
            </a:r>
            <a:r>
              <a:rPr lang="en-US" sz="2800" b="1" dirty="0">
                <a:solidFill>
                  <a:srgbClr val="0070C0"/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  <a:endParaRPr lang="en-US" sz="2800" dirty="0">
              <a:solidFill>
                <a:srgbClr val="0070C0"/>
              </a:solidFill>
              <a:latin typeface="Segoe Condensed" panose="020B0606040200020203" pitchFamily="34" charset="0"/>
            </a:endParaRPr>
          </a:p>
          <a:p>
            <a:r>
              <a:rPr lang="en-US" sz="2800" dirty="0">
                <a:latin typeface="Segoe Condensed" panose="020B0606040200020203" pitchFamily="34" charset="0"/>
              </a:rPr>
              <a:t> 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A3E0FEA0-31AE-4BA9-AF5B-B9C52DC9F1E6}"/>
              </a:ext>
            </a:extLst>
          </p:cNvPr>
          <p:cNvCxnSpPr>
            <a:cxnSpLocks/>
          </p:cNvCxnSpPr>
          <p:nvPr/>
        </p:nvCxnSpPr>
        <p:spPr>
          <a:xfrm>
            <a:off x="7882422" y="1478023"/>
            <a:ext cx="0" cy="545823"/>
          </a:xfrm>
          <a:prstGeom prst="line">
            <a:avLst/>
          </a:prstGeom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21217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/>
          <p:nvPr/>
        </p:nvCxnSpPr>
        <p:spPr>
          <a:xfrm rot="10800000">
            <a:off x="7890815" y="2983208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54837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BFC54EE6-1312-4FA3-816B-BBE80D9FA196}"/>
              </a:ext>
            </a:extLst>
          </p:cNvPr>
          <p:cNvSpPr/>
          <p:nvPr/>
        </p:nvSpPr>
        <p:spPr>
          <a:xfrm>
            <a:off x="6996347" y="2637532"/>
            <a:ext cx="138131" cy="13813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86E4EB8-93CD-4F0E-AE96-6E50C70DC3AB}"/>
              </a:ext>
            </a:extLst>
          </p:cNvPr>
          <p:cNvSpPr/>
          <p:nvPr/>
        </p:nvSpPr>
        <p:spPr>
          <a:xfrm>
            <a:off x="8647151" y="2637532"/>
            <a:ext cx="138131" cy="13813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2222393" y="4464606"/>
            <a:ext cx="774721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Regardless of wiper position, note that (</a:t>
            </a:r>
            <a:r>
              <a:rPr lang="en-US" sz="2800" b="1" dirty="0" err="1">
                <a:solidFill>
                  <a:schemeClr val="accent6">
                    <a:lumMod val="75000"/>
                  </a:schemeClr>
                </a:solidFill>
              </a:rPr>
              <a:t>R</a:t>
            </a:r>
            <a:r>
              <a:rPr lang="en-US" sz="2800" b="1" baseline="-25000" dirty="0" err="1">
                <a:solidFill>
                  <a:schemeClr val="accent6">
                    <a:lumMod val="75000"/>
                  </a:schemeClr>
                </a:solidFill>
              </a:rPr>
              <a:t>tot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) between Legs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1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and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3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is always 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10k</a:t>
            </a:r>
            <a:r>
              <a:rPr lang="el-GR" sz="2800" b="1" dirty="0" err="1">
                <a:solidFill>
                  <a:schemeClr val="accent6">
                    <a:lumMod val="75000"/>
                  </a:schemeClr>
                </a:solidFill>
              </a:rPr>
              <a:t>Ω</a:t>
            </a:r>
            <a:r>
              <a:rPr lang="en-US" sz="28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(this is a 10k</a:t>
            </a:r>
            <a:r>
              <a:rPr lang="el-GR" sz="2800" dirty="0" err="1">
                <a:solidFill>
                  <a:schemeClr val="accent6">
                    <a:lumMod val="75000"/>
                  </a:schemeClr>
                </a:solidFill>
              </a:rPr>
              <a:t>Ω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 potentiometer)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5BE7C2F8-7A6A-E042-965A-8F121CD41D8D}"/>
              </a:ext>
            </a:extLst>
          </p:cNvPr>
          <p:cNvGrpSpPr/>
          <p:nvPr/>
        </p:nvGrpSpPr>
        <p:grpSpPr>
          <a:xfrm>
            <a:off x="3720702" y="2870529"/>
            <a:ext cx="4995257" cy="1569318"/>
            <a:chOff x="3720702" y="2870529"/>
            <a:chExt cx="4995257" cy="1569318"/>
          </a:xfrm>
        </p:grpSpPr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A10DEC6-1FD6-4F69-9C76-FAD182E6D6C4}"/>
                </a:ext>
              </a:extLst>
            </p:cNvPr>
            <p:cNvCxnSpPr>
              <a:cxnSpLocks/>
            </p:cNvCxnSpPr>
            <p:nvPr/>
          </p:nvCxnSpPr>
          <p:spPr>
            <a:xfrm>
              <a:off x="3720702" y="4111827"/>
              <a:ext cx="3202" cy="328020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8C9190A9-D6FB-4DBA-BE92-871B2479A99A}"/>
                </a:ext>
              </a:extLst>
            </p:cNvPr>
            <p:cNvCxnSpPr>
              <a:cxnSpLocks/>
            </p:cNvCxnSpPr>
            <p:nvPr/>
          </p:nvCxnSpPr>
          <p:spPr>
            <a:xfrm>
              <a:off x="4463853" y="4111827"/>
              <a:ext cx="3202" cy="328020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8C4A2DF1-3700-40C4-85AB-0AE1F9439F10}"/>
                </a:ext>
              </a:extLst>
            </p:cNvPr>
            <p:cNvGrpSpPr/>
            <p:nvPr/>
          </p:nvGrpSpPr>
          <p:grpSpPr>
            <a:xfrm>
              <a:off x="7066020" y="2870529"/>
              <a:ext cx="1649939" cy="1569318"/>
              <a:chOff x="7066020" y="2870529"/>
              <a:chExt cx="1649939" cy="328020"/>
            </a:xfrm>
          </p:grpSpPr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7B0804CD-5371-414C-845C-81A518B55B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066020" y="2870529"/>
                <a:ext cx="3202" cy="328020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831DBA0-05F2-4AC4-9D25-196D86C2105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712757" y="2870529"/>
                <a:ext cx="3202" cy="328020"/>
              </a:xfrm>
              <a:prstGeom prst="line">
                <a:avLst/>
              </a:prstGeom>
              <a:ln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9C1D202-633E-40EC-984C-8CA3C449A471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2148726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8000"/>
    </mc:Choice>
    <mc:Fallback>
      <p:transition spd="slow" advClick="0" advTm="8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>
            <a:cxnSpLocks/>
          </p:cNvCxnSpPr>
          <p:nvPr/>
        </p:nvCxnSpPr>
        <p:spPr>
          <a:xfrm flipV="1">
            <a:off x="7890815" y="3075709"/>
            <a:ext cx="0" cy="5730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54837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BFC54EE6-1312-4FA3-816B-BBE80D9FA196}"/>
              </a:ext>
            </a:extLst>
          </p:cNvPr>
          <p:cNvSpPr/>
          <p:nvPr/>
        </p:nvSpPr>
        <p:spPr>
          <a:xfrm>
            <a:off x="6996347" y="2637532"/>
            <a:ext cx="138131" cy="13813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86E4EB8-93CD-4F0E-AE96-6E50C70DC3AB}"/>
              </a:ext>
            </a:extLst>
          </p:cNvPr>
          <p:cNvSpPr/>
          <p:nvPr/>
        </p:nvSpPr>
        <p:spPr>
          <a:xfrm>
            <a:off x="8647151" y="2637532"/>
            <a:ext cx="138131" cy="138131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3720702" y="4111827"/>
            <a:ext cx="3202" cy="32802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2384294" y="4464606"/>
            <a:ext cx="742341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And that </a:t>
            </a:r>
            <a:r>
              <a:rPr lang="en-US" sz="2800" b="1" dirty="0" err="1">
                <a:solidFill>
                  <a:schemeClr val="accent6">
                    <a:lumMod val="75000"/>
                  </a:schemeClr>
                </a:solidFill>
              </a:rPr>
              <a:t>R</a:t>
            </a:r>
            <a:r>
              <a:rPr lang="en-US" sz="2800" b="1" baseline="-25000" dirty="0" err="1">
                <a:solidFill>
                  <a:schemeClr val="accent6">
                    <a:lumMod val="75000"/>
                  </a:schemeClr>
                </a:solidFill>
              </a:rPr>
              <a:t>tot</a:t>
            </a:r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 always equals </a:t>
            </a:r>
            <a:r>
              <a:rPr lang="en-US" sz="2800" b="1" dirty="0">
                <a:solidFill>
                  <a:schemeClr val="bg1"/>
                </a:solidFill>
              </a:rPr>
              <a:t>R</a:t>
            </a:r>
            <a:r>
              <a:rPr lang="en-US" sz="2800" b="1" baseline="-25000" dirty="0">
                <a:solidFill>
                  <a:schemeClr val="bg1"/>
                </a:solidFill>
              </a:rPr>
              <a:t>1 </a:t>
            </a:r>
            <a:r>
              <a:rPr lang="en-US" sz="2800" dirty="0">
                <a:solidFill>
                  <a:schemeClr val="bg1"/>
                </a:solidFill>
              </a:rPr>
              <a:t>+</a:t>
            </a:r>
            <a:r>
              <a:rPr lang="en-US" sz="2800" b="1" baseline="-25000" dirty="0">
                <a:solidFill>
                  <a:schemeClr val="bg1"/>
                </a:solidFill>
              </a:rPr>
              <a:t> </a:t>
            </a:r>
            <a:r>
              <a:rPr lang="en-US" sz="2800" b="1" dirty="0">
                <a:solidFill>
                  <a:schemeClr val="bg1"/>
                </a:solidFill>
              </a:rPr>
              <a:t>R</a:t>
            </a:r>
            <a:r>
              <a:rPr lang="en-US" sz="2800" b="1" baseline="-25000" dirty="0">
                <a:solidFill>
                  <a:schemeClr val="bg1"/>
                </a:solidFill>
              </a:rPr>
              <a:t>2</a:t>
            </a:r>
            <a:endParaRPr lang="en-US" sz="2800" dirty="0">
              <a:solidFill>
                <a:schemeClr val="bg1"/>
              </a:solidFill>
            </a:endParaRPr>
          </a:p>
          <a:p>
            <a:pPr algn="ctr"/>
            <a:endParaRPr lang="en-US" sz="2800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8C9190A9-D6FB-4DBA-BE92-871B2479A99A}"/>
              </a:ext>
            </a:extLst>
          </p:cNvPr>
          <p:cNvCxnSpPr>
            <a:cxnSpLocks/>
          </p:cNvCxnSpPr>
          <p:nvPr/>
        </p:nvCxnSpPr>
        <p:spPr>
          <a:xfrm>
            <a:off x="4463853" y="4111827"/>
            <a:ext cx="3202" cy="328020"/>
          </a:xfrm>
          <a:prstGeom prst="line">
            <a:avLst/>
          </a:prstGeom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>
            <a:extLst>
              <a:ext uri="{FF2B5EF4-FFF2-40B4-BE49-F238E27FC236}">
                <a16:creationId xmlns:a16="http://schemas.microsoft.com/office/drawing/2014/main" id="{8C4A2DF1-3700-40C4-85AB-0AE1F9439F10}"/>
              </a:ext>
            </a:extLst>
          </p:cNvPr>
          <p:cNvGrpSpPr/>
          <p:nvPr/>
        </p:nvGrpSpPr>
        <p:grpSpPr>
          <a:xfrm>
            <a:off x="7066020" y="3153867"/>
            <a:ext cx="1649939" cy="1285980"/>
            <a:chOff x="7066020" y="2870529"/>
            <a:chExt cx="1649939" cy="328020"/>
          </a:xfrm>
        </p:grpSpPr>
        <p:cxnSp>
          <p:nvCxnSpPr>
            <p:cNvPr id="74" name="Straight Connector 73">
              <a:extLst>
                <a:ext uri="{FF2B5EF4-FFF2-40B4-BE49-F238E27FC236}">
                  <a16:creationId xmlns:a16="http://schemas.microsoft.com/office/drawing/2014/main" id="{7B0804CD-5371-414C-845C-81A518B55B34}"/>
                </a:ext>
              </a:extLst>
            </p:cNvPr>
            <p:cNvCxnSpPr>
              <a:cxnSpLocks/>
            </p:cNvCxnSpPr>
            <p:nvPr/>
          </p:nvCxnSpPr>
          <p:spPr>
            <a:xfrm>
              <a:off x="7066020" y="2870529"/>
              <a:ext cx="3202" cy="328020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Connector 74">
              <a:extLst>
                <a:ext uri="{FF2B5EF4-FFF2-40B4-BE49-F238E27FC236}">
                  <a16:creationId xmlns:a16="http://schemas.microsoft.com/office/drawing/2014/main" id="{7831DBA0-05F2-4AC4-9D25-196D86C2105E}"/>
                </a:ext>
              </a:extLst>
            </p:cNvPr>
            <p:cNvCxnSpPr>
              <a:cxnSpLocks/>
            </p:cNvCxnSpPr>
            <p:nvPr/>
          </p:nvCxnSpPr>
          <p:spPr>
            <a:xfrm>
              <a:off x="8712757" y="2870529"/>
              <a:ext cx="3202" cy="328020"/>
            </a:xfrm>
            <a:prstGeom prst="line">
              <a:avLst/>
            </a:prstGeom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9C1D202-633E-40EC-984C-8CA3C449A471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E168184-DAA2-874D-BCFC-C1AB2E446B22}"/>
              </a:ext>
            </a:extLst>
          </p:cNvPr>
          <p:cNvGrpSpPr/>
          <p:nvPr/>
        </p:nvGrpSpPr>
        <p:grpSpPr>
          <a:xfrm>
            <a:off x="7080385" y="2889893"/>
            <a:ext cx="797147" cy="626131"/>
            <a:chOff x="7080385" y="2889893"/>
            <a:chExt cx="797147" cy="626131"/>
          </a:xfrm>
        </p:grpSpPr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8FEC696C-2F5C-4873-B227-544D52F5233D}"/>
                </a:ext>
              </a:extLst>
            </p:cNvPr>
            <p:cNvSpPr/>
            <p:nvPr/>
          </p:nvSpPr>
          <p:spPr>
            <a:xfrm rot="10800000">
              <a:off x="7080385" y="2889893"/>
              <a:ext cx="797147" cy="163026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28575" cap="rnd">
              <a:solidFill>
                <a:srgbClr val="C55A11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A0DA6BB5-D7C0-4FD9-93A7-7200A3780632}"/>
                </a:ext>
              </a:extLst>
            </p:cNvPr>
            <p:cNvSpPr/>
            <p:nvPr/>
          </p:nvSpPr>
          <p:spPr>
            <a:xfrm>
              <a:off x="7283326" y="2992804"/>
              <a:ext cx="474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chemeClr val="accent2">
                      <a:lumMod val="75000"/>
                    </a:schemeClr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800" b="1" baseline="-25000" dirty="0">
                  <a:solidFill>
                    <a:schemeClr val="accent2">
                      <a:lumMod val="75000"/>
                    </a:schemeClr>
                  </a:solidFill>
                  <a:latin typeface="Segoe Condensed" panose="020B0606040200020203" pitchFamily="34" charset="0"/>
                </a:rPr>
                <a:t>1</a:t>
              </a:r>
              <a:endParaRPr lang="en-US" sz="2800" dirty="0">
                <a:latin typeface="Segoe Condensed" panose="020B0606040200020203" pitchFamily="34" charset="0"/>
              </a:endParaRPr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D359656-B883-824C-AE72-9953957CBC18}"/>
              </a:ext>
            </a:extLst>
          </p:cNvPr>
          <p:cNvGrpSpPr/>
          <p:nvPr/>
        </p:nvGrpSpPr>
        <p:grpSpPr>
          <a:xfrm>
            <a:off x="7883204" y="2889892"/>
            <a:ext cx="810930" cy="641912"/>
            <a:chOff x="7883204" y="2889892"/>
            <a:chExt cx="810930" cy="641912"/>
          </a:xfrm>
        </p:grpSpPr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E0486E24-9AAD-4BAE-9E7B-8CB251E0833D}"/>
                </a:ext>
              </a:extLst>
            </p:cNvPr>
            <p:cNvSpPr/>
            <p:nvPr/>
          </p:nvSpPr>
          <p:spPr>
            <a:xfrm rot="10800000">
              <a:off x="7883204" y="2889892"/>
              <a:ext cx="810930" cy="165845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28575" cap="rnd">
              <a:solidFill>
                <a:srgbClr val="0070C0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03A43209-0E30-41C9-9F31-5B6C5D9637EA}"/>
                </a:ext>
              </a:extLst>
            </p:cNvPr>
            <p:cNvSpPr/>
            <p:nvPr/>
          </p:nvSpPr>
          <p:spPr>
            <a:xfrm>
              <a:off x="8095926" y="3008584"/>
              <a:ext cx="474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800" b="1" baseline="-25000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2</a:t>
              </a:r>
              <a:endParaRPr lang="en-US" sz="2800" dirty="0">
                <a:solidFill>
                  <a:srgbClr val="0070C0"/>
                </a:solidFill>
                <a:latin typeface="Segoe Condensed" panose="020B0606040200020203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D4CDE0D-35F0-B040-B3C3-39EE7C199FBF}"/>
              </a:ext>
            </a:extLst>
          </p:cNvPr>
          <p:cNvGrpSpPr/>
          <p:nvPr/>
        </p:nvGrpSpPr>
        <p:grpSpPr>
          <a:xfrm>
            <a:off x="2895526" y="2202465"/>
            <a:ext cx="1875006" cy="1331230"/>
            <a:chOff x="2895526" y="2202465"/>
            <a:chExt cx="1875006" cy="1331230"/>
          </a:xfrm>
        </p:grpSpPr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18A7C40D-07AC-417D-ABE7-BED949D19AAD}"/>
                </a:ext>
              </a:extLst>
            </p:cNvPr>
            <p:cNvSpPr/>
            <p:nvPr/>
          </p:nvSpPr>
          <p:spPr>
            <a:xfrm>
              <a:off x="2895526" y="2516486"/>
              <a:ext cx="474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chemeClr val="accent2">
                      <a:lumMod val="75000"/>
                    </a:schemeClr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800" b="1" baseline="-25000" dirty="0">
                  <a:solidFill>
                    <a:schemeClr val="accent2">
                      <a:lumMod val="75000"/>
                    </a:schemeClr>
                  </a:solidFill>
                  <a:latin typeface="Segoe Condensed" panose="020B0606040200020203" pitchFamily="34" charset="0"/>
                </a:rPr>
                <a:t>1</a:t>
              </a:r>
              <a:endParaRPr lang="en-US" sz="2800" dirty="0">
                <a:latin typeface="Segoe Condensed" panose="020B0606040200020203" pitchFamily="34" charset="0"/>
              </a:endParaRPr>
            </a:p>
          </p:txBody>
        </p:sp>
        <p:sp>
          <p:nvSpPr>
            <p:cNvPr id="80" name="Arc 79">
              <a:extLst>
                <a:ext uri="{FF2B5EF4-FFF2-40B4-BE49-F238E27FC236}">
                  <a16:creationId xmlns:a16="http://schemas.microsoft.com/office/drawing/2014/main" id="{6F9035CA-9136-48F4-A0AB-41C29C1FA498}"/>
                </a:ext>
              </a:extLst>
            </p:cNvPr>
            <p:cNvSpPr/>
            <p:nvPr/>
          </p:nvSpPr>
          <p:spPr>
            <a:xfrm rot="13519502">
              <a:off x="3441776" y="2204938"/>
              <a:ext cx="1331230" cy="1326283"/>
            </a:xfrm>
            <a:prstGeom prst="arc">
              <a:avLst>
                <a:gd name="adj1" fmla="val 16200000"/>
                <a:gd name="adj2" fmla="val 21483"/>
              </a:avLst>
            </a:prstGeom>
            <a:noFill/>
            <a:ln w="69850">
              <a:solidFill>
                <a:schemeClr val="accent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8DD988A9-BFCE-5546-9541-5A73EFE8802B}"/>
              </a:ext>
            </a:extLst>
          </p:cNvPr>
          <p:cNvGrpSpPr/>
          <p:nvPr/>
        </p:nvGrpSpPr>
        <p:grpSpPr>
          <a:xfrm>
            <a:off x="3444249" y="1828107"/>
            <a:ext cx="1584216" cy="1705588"/>
            <a:chOff x="3444249" y="1828107"/>
            <a:chExt cx="1584216" cy="1705588"/>
          </a:xfrm>
        </p:grpSpPr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C4EE4BCA-C87B-425A-970F-0D8C45A3D104}"/>
                </a:ext>
              </a:extLst>
            </p:cNvPr>
            <p:cNvSpPr/>
            <p:nvPr/>
          </p:nvSpPr>
          <p:spPr>
            <a:xfrm>
              <a:off x="4553655" y="1828107"/>
              <a:ext cx="474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800" b="1" baseline="-25000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2</a:t>
              </a:r>
              <a:endParaRPr lang="en-US" sz="2800" dirty="0">
                <a:solidFill>
                  <a:srgbClr val="0070C0"/>
                </a:solidFill>
                <a:latin typeface="Segoe Condensed" panose="020B0606040200020203" pitchFamily="34" charset="0"/>
              </a:endParaRPr>
            </a:p>
          </p:txBody>
        </p:sp>
        <p:sp>
          <p:nvSpPr>
            <p:cNvPr id="82" name="Arc 81">
              <a:extLst>
                <a:ext uri="{FF2B5EF4-FFF2-40B4-BE49-F238E27FC236}">
                  <a16:creationId xmlns:a16="http://schemas.microsoft.com/office/drawing/2014/main" id="{D28681FA-73B9-4410-AF37-7C52BEB0073F}"/>
                </a:ext>
              </a:extLst>
            </p:cNvPr>
            <p:cNvSpPr/>
            <p:nvPr/>
          </p:nvSpPr>
          <p:spPr>
            <a:xfrm rot="13519502">
              <a:off x="3441776" y="2204938"/>
              <a:ext cx="1331230" cy="1326283"/>
            </a:xfrm>
            <a:prstGeom prst="arc">
              <a:avLst>
                <a:gd name="adj1" fmla="val 21506993"/>
                <a:gd name="adj2" fmla="val 10429121"/>
              </a:avLst>
            </a:prstGeom>
            <a:grpFill/>
            <a:ln w="85725" cap="rnd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9417F8FC-8F91-B642-8944-5719F45D74D6}"/>
              </a:ext>
            </a:extLst>
          </p:cNvPr>
          <p:cNvSpPr/>
          <p:nvPr/>
        </p:nvSpPr>
        <p:spPr>
          <a:xfrm>
            <a:off x="7327202" y="4477819"/>
            <a:ext cx="112082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b="1" dirty="0">
                <a:solidFill>
                  <a:schemeClr val="accent2">
                    <a:lumMod val="75000"/>
                  </a:schemeClr>
                </a:solidFill>
              </a:rPr>
              <a:t>R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</a:rPr>
              <a:t>1 </a:t>
            </a:r>
            <a:r>
              <a:rPr lang="en-US" sz="2800" dirty="0">
                <a:solidFill>
                  <a:schemeClr val="bg1"/>
                </a:solidFill>
              </a:rPr>
              <a:t>+</a:t>
            </a:r>
            <a:r>
              <a:rPr lang="en-US" sz="2800" b="1" baseline="-25000" dirty="0">
                <a:solidFill>
                  <a:schemeClr val="bg1"/>
                </a:solidFill>
              </a:rPr>
              <a:t> </a:t>
            </a:r>
            <a:r>
              <a:rPr lang="en-US" sz="2800" b="1" dirty="0">
                <a:solidFill>
                  <a:schemeClr val="bg1"/>
                </a:solidFill>
              </a:rPr>
              <a:t>R</a:t>
            </a:r>
            <a:r>
              <a:rPr lang="en-US" sz="2800" b="1" baseline="-25000" dirty="0">
                <a:solidFill>
                  <a:schemeClr val="bg1"/>
                </a:solidFill>
              </a:rPr>
              <a:t>2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A370A4F1-D032-B941-8D59-55D1D5F0D3C8}"/>
              </a:ext>
            </a:extLst>
          </p:cNvPr>
          <p:cNvSpPr/>
          <p:nvPr/>
        </p:nvSpPr>
        <p:spPr>
          <a:xfrm>
            <a:off x="7675380" y="4477819"/>
            <a:ext cx="74251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800" dirty="0">
                <a:solidFill>
                  <a:schemeClr val="accent6">
                    <a:lumMod val="75000"/>
                  </a:schemeClr>
                </a:solidFill>
              </a:rPr>
              <a:t>+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sz="2800" b="1" dirty="0">
                <a:solidFill>
                  <a:srgbClr val="0070C0"/>
                </a:solidFill>
              </a:rPr>
              <a:t>R</a:t>
            </a:r>
            <a:r>
              <a:rPr lang="en-US" sz="2800" b="1" baseline="-25000" dirty="0">
                <a:solidFill>
                  <a:srgbClr val="0070C0"/>
                </a:solidFill>
              </a:rPr>
              <a:t>2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871D1A2-56D8-D64F-93D2-E8C16DA1C871}"/>
              </a:ext>
            </a:extLst>
          </p:cNvPr>
          <p:cNvSpPr/>
          <p:nvPr/>
        </p:nvSpPr>
        <p:spPr>
          <a:xfrm>
            <a:off x="503583" y="5963478"/>
            <a:ext cx="424069" cy="4505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178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3" grpId="0"/>
      <p:bldP spid="1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>
            <a:cxnSpLocks/>
          </p:cNvCxnSpPr>
          <p:nvPr/>
        </p:nvCxnSpPr>
        <p:spPr>
          <a:xfrm flipV="1">
            <a:off x="7890815" y="3075709"/>
            <a:ext cx="0" cy="5730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54837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1600" b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dirty="0">
                <a:solidFill>
                  <a:schemeClr val="tx1"/>
                </a:solidFill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" name="Oval 4">
            <a:extLst>
              <a:ext uri="{FF2B5EF4-FFF2-40B4-BE49-F238E27FC236}">
                <a16:creationId xmlns:a16="http://schemas.microsoft.com/office/drawing/2014/main" id="{BFC54EE6-1312-4FA3-816B-BBE80D9FA196}"/>
              </a:ext>
            </a:extLst>
          </p:cNvPr>
          <p:cNvSpPr/>
          <p:nvPr/>
        </p:nvSpPr>
        <p:spPr>
          <a:xfrm>
            <a:off x="6996347" y="2637532"/>
            <a:ext cx="138131" cy="1381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E86E4EB8-93CD-4F0E-AE96-6E50C70DC3AB}"/>
              </a:ext>
            </a:extLst>
          </p:cNvPr>
          <p:cNvSpPr/>
          <p:nvPr/>
        </p:nvSpPr>
        <p:spPr>
          <a:xfrm>
            <a:off x="8647151" y="2637532"/>
            <a:ext cx="138131" cy="138131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79C1D202-633E-40EC-984C-8CA3C449A471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8FEC696C-2F5C-4873-B227-544D52F5233D}"/>
              </a:ext>
            </a:extLst>
          </p:cNvPr>
          <p:cNvSpPr/>
          <p:nvPr/>
        </p:nvSpPr>
        <p:spPr>
          <a:xfrm rot="10800000">
            <a:off x="7080385" y="2889893"/>
            <a:ext cx="797147" cy="163026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C55A1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A0DA6BB5-D7C0-4FD9-93A7-7200A3780632}"/>
              </a:ext>
            </a:extLst>
          </p:cNvPr>
          <p:cNvSpPr/>
          <p:nvPr/>
        </p:nvSpPr>
        <p:spPr>
          <a:xfrm>
            <a:off x="7283326" y="2992804"/>
            <a:ext cx="4748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  <a:endParaRPr lang="en-US" sz="2800" dirty="0">
              <a:latin typeface="Segoe Condensed" panose="020B0606040200020203" pitchFamily="34" charset="0"/>
            </a:endParaRP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E0486E24-9AAD-4BAE-9E7B-8CB251E0833D}"/>
              </a:ext>
            </a:extLst>
          </p:cNvPr>
          <p:cNvSpPr/>
          <p:nvPr/>
        </p:nvSpPr>
        <p:spPr>
          <a:xfrm rot="10800000">
            <a:off x="7883204" y="2889892"/>
            <a:ext cx="810930" cy="165845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0070C0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03A43209-0E30-41C9-9F31-5B6C5D9637EA}"/>
              </a:ext>
            </a:extLst>
          </p:cNvPr>
          <p:cNvSpPr/>
          <p:nvPr/>
        </p:nvSpPr>
        <p:spPr>
          <a:xfrm>
            <a:off x="8095926" y="3008584"/>
            <a:ext cx="4748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  <a:endParaRPr lang="en-US" sz="2800" dirty="0">
              <a:solidFill>
                <a:srgbClr val="0070C0"/>
              </a:solidFill>
              <a:latin typeface="Segoe Condensed" panose="020B0606040200020203" pitchFamily="34" charset="0"/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18A7C40D-07AC-417D-ABE7-BED949D19AAD}"/>
              </a:ext>
            </a:extLst>
          </p:cNvPr>
          <p:cNvSpPr/>
          <p:nvPr/>
        </p:nvSpPr>
        <p:spPr>
          <a:xfrm>
            <a:off x="2895526" y="2516486"/>
            <a:ext cx="4748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  <a:endParaRPr lang="en-US" sz="2800" dirty="0">
              <a:latin typeface="Segoe Condensed" panose="020B0606040200020203" pitchFamily="34" charset="0"/>
            </a:endParaRPr>
          </a:p>
        </p:txBody>
      </p:sp>
      <p:sp>
        <p:nvSpPr>
          <p:cNvPr id="80" name="Arc 79">
            <a:extLst>
              <a:ext uri="{FF2B5EF4-FFF2-40B4-BE49-F238E27FC236}">
                <a16:creationId xmlns:a16="http://schemas.microsoft.com/office/drawing/2014/main" id="{6F9035CA-9136-48F4-A0AB-41C29C1FA498}"/>
              </a:ext>
            </a:extLst>
          </p:cNvPr>
          <p:cNvSpPr/>
          <p:nvPr/>
        </p:nvSpPr>
        <p:spPr>
          <a:xfrm rot="13519502">
            <a:off x="3441776" y="2204938"/>
            <a:ext cx="1331230" cy="1326283"/>
          </a:xfrm>
          <a:prstGeom prst="arc">
            <a:avLst>
              <a:gd name="adj1" fmla="val 16200000"/>
              <a:gd name="adj2" fmla="val 21483"/>
            </a:avLst>
          </a:prstGeom>
          <a:noFill/>
          <a:ln w="698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C4EE4BCA-C87B-425A-970F-0D8C45A3D104}"/>
              </a:ext>
            </a:extLst>
          </p:cNvPr>
          <p:cNvSpPr/>
          <p:nvPr/>
        </p:nvSpPr>
        <p:spPr>
          <a:xfrm>
            <a:off x="4553655" y="1828107"/>
            <a:ext cx="474810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>
                <a:solidFill>
                  <a:srgbClr val="0070C0"/>
                </a:solidFill>
                <a:latin typeface="Segoe Condensed" panose="020B0606040200020203" pitchFamily="34" charset="0"/>
              </a:rPr>
              <a:t>R</a:t>
            </a:r>
            <a:r>
              <a:rPr lang="en-US" sz="2800" b="1" baseline="-25000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  <a:endParaRPr lang="en-US" sz="2800" dirty="0">
              <a:solidFill>
                <a:srgbClr val="0070C0"/>
              </a:solidFill>
              <a:latin typeface="Segoe Condensed" panose="020B0606040200020203" pitchFamily="34" charset="0"/>
            </a:endParaRPr>
          </a:p>
        </p:txBody>
      </p:sp>
      <p:sp>
        <p:nvSpPr>
          <p:cNvPr id="82" name="Arc 81">
            <a:extLst>
              <a:ext uri="{FF2B5EF4-FFF2-40B4-BE49-F238E27FC236}">
                <a16:creationId xmlns:a16="http://schemas.microsoft.com/office/drawing/2014/main" id="{D28681FA-73B9-4410-AF37-7C52BEB0073F}"/>
              </a:ext>
            </a:extLst>
          </p:cNvPr>
          <p:cNvSpPr/>
          <p:nvPr/>
        </p:nvSpPr>
        <p:spPr>
          <a:xfrm rot="13519502">
            <a:off x="3441776" y="2204938"/>
            <a:ext cx="1331230" cy="1326283"/>
          </a:xfrm>
          <a:prstGeom prst="arc">
            <a:avLst>
              <a:gd name="adj1" fmla="val 21506993"/>
              <a:gd name="adj2" fmla="val 10429121"/>
            </a:avLst>
          </a:prstGeom>
          <a:grpFill/>
          <a:ln w="85725" cap="rnd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A4A75F00-0A0C-4A4C-B025-B8D02FABEF0F}"/>
              </a:ext>
            </a:extLst>
          </p:cNvPr>
          <p:cNvSpPr txBox="1"/>
          <p:nvPr/>
        </p:nvSpPr>
        <p:spPr>
          <a:xfrm>
            <a:off x="1906648" y="768093"/>
            <a:ext cx="83787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egoe Condensed" panose="020B0606040200020203" pitchFamily="34" charset="0"/>
              </a:rPr>
              <a:t>Let’s try a few </a:t>
            </a:r>
            <a:r>
              <a:rPr lang="en-US" sz="2800" b="1" dirty="0">
                <a:latin typeface="Segoe Condensed" panose="020B0606040200020203" pitchFamily="34" charset="0"/>
              </a:rPr>
              <a:t>wiper positions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CFBB7E08-E50B-434B-BF75-8D169E7C446E}"/>
              </a:ext>
            </a:extLst>
          </p:cNvPr>
          <p:cNvCxnSpPr>
            <a:cxnSpLocks/>
          </p:cNvCxnSpPr>
          <p:nvPr/>
        </p:nvCxnSpPr>
        <p:spPr>
          <a:xfrm>
            <a:off x="409404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>
            <a:extLst>
              <a:ext uri="{FF2B5EF4-FFF2-40B4-BE49-F238E27FC236}">
                <a16:creationId xmlns:a16="http://schemas.microsoft.com/office/drawing/2014/main" id="{01AAFFD6-BB19-1D4A-87E5-673FDAED7405}"/>
              </a:ext>
            </a:extLst>
          </p:cNvPr>
          <p:cNvSpPr txBox="1"/>
          <p:nvPr/>
        </p:nvSpPr>
        <p:spPr>
          <a:xfrm>
            <a:off x="341358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5D018D5C-7B04-3A4C-B03A-3087B1D08101}"/>
              </a:ext>
            </a:extLst>
          </p:cNvPr>
          <p:cNvCxnSpPr>
            <a:cxnSpLocks/>
            <a:endCxn id="88" idx="0"/>
          </p:cNvCxnSpPr>
          <p:nvPr/>
        </p:nvCxnSpPr>
        <p:spPr>
          <a:xfrm>
            <a:off x="7891217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>
            <a:extLst>
              <a:ext uri="{FF2B5EF4-FFF2-40B4-BE49-F238E27FC236}">
                <a16:creationId xmlns:a16="http://schemas.microsoft.com/office/drawing/2014/main" id="{1DADB725-0429-3446-B908-850DE5495A71}"/>
              </a:ext>
            </a:extLst>
          </p:cNvPr>
          <p:cNvSpPr txBox="1"/>
          <p:nvPr/>
        </p:nvSpPr>
        <p:spPr>
          <a:xfrm>
            <a:off x="7219864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</p:spTree>
    <p:extLst>
      <p:ext uri="{BB962C8B-B14F-4D97-AF65-F5344CB8AC3E}">
        <p14:creationId xmlns:p14="http://schemas.microsoft.com/office/powerpoint/2010/main" val="1528058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 Trimpot 2K Ohm with Knob">
            <a:extLst>
              <a:ext uri="{FF2B5EF4-FFF2-40B4-BE49-F238E27FC236}">
                <a16:creationId xmlns:a16="http://schemas.microsoft.com/office/drawing/2014/main" id="{13A6EEEF-29D4-4A8D-910D-E440A01D4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2200" y="1993478"/>
            <a:ext cx="2533433" cy="2533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6mm Potentiometer for Guitar Pedals | 18T Knurled Shaft">
            <a:extLst>
              <a:ext uri="{FF2B5EF4-FFF2-40B4-BE49-F238E27FC236}">
                <a16:creationId xmlns:a16="http://schemas.microsoft.com/office/drawing/2014/main" id="{B2D5BB57-B6B6-4D80-84B3-F61A61777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026" y="1923651"/>
            <a:ext cx="2601452" cy="260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6686986" y="1880521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BE7CBFA-9BC1-401C-8B78-4B0E43007A55}"/>
              </a:ext>
            </a:extLst>
          </p:cNvPr>
          <p:cNvGrpSpPr/>
          <p:nvPr/>
        </p:nvGrpSpPr>
        <p:grpSpPr>
          <a:xfrm>
            <a:off x="6970143" y="2130724"/>
            <a:ext cx="709871" cy="709742"/>
            <a:chOff x="6970143" y="2130724"/>
            <a:chExt cx="709871" cy="709742"/>
          </a:xfrm>
        </p:grpSpPr>
        <p:sp>
          <p:nvSpPr>
            <p:cNvPr id="10" name="Circle: Hollow 9">
              <a:extLst>
                <a:ext uri="{FF2B5EF4-FFF2-40B4-BE49-F238E27FC236}">
                  <a16:creationId xmlns:a16="http://schemas.microsoft.com/office/drawing/2014/main" id="{4A9FC938-03AA-45A9-8BD8-F16280733D03}"/>
                </a:ext>
              </a:extLst>
            </p:cNvPr>
            <p:cNvSpPr/>
            <p:nvPr/>
          </p:nvSpPr>
          <p:spPr>
            <a:xfrm>
              <a:off x="7199306" y="2359758"/>
              <a:ext cx="480708" cy="480708"/>
            </a:xfrm>
            <a:prstGeom prst="donut">
              <a:avLst>
                <a:gd name="adj" fmla="val 23335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36ABBE2-0497-47BB-BEC7-0515A75C9E22}"/>
                </a:ext>
              </a:extLst>
            </p:cNvPr>
            <p:cNvCxnSpPr>
              <a:stCxn id="10" idx="1"/>
            </p:cNvCxnSpPr>
            <p:nvPr/>
          </p:nvCxnSpPr>
          <p:spPr>
            <a:xfrm flipH="1" flipV="1">
              <a:off x="6970143" y="2130724"/>
              <a:ext cx="299561" cy="299432"/>
            </a:xfrm>
            <a:prstGeom prst="line">
              <a:avLst/>
            </a:prstGeom>
            <a:ln w="85725" cap="rnd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6866625" y="2950234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7439660" y="2827766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7818090" y="2950234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C28F12E-CF0E-467E-B565-029C89A2A396}"/>
              </a:ext>
            </a:extLst>
          </p:cNvPr>
          <p:cNvSpPr/>
          <p:nvPr/>
        </p:nvSpPr>
        <p:spPr>
          <a:xfrm>
            <a:off x="6559550" y="1784350"/>
            <a:ext cx="1758941" cy="152400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5397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 rot="16655023"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409404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341358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/>
          <p:nvPr/>
        </p:nvCxnSpPr>
        <p:spPr>
          <a:xfrm rot="10800000">
            <a:off x="7284819" y="2983208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281617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6610264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148841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64418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 rot="16655023"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409404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341358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>
            <a:cxnSpLocks/>
          </p:cNvCxnSpPr>
          <p:nvPr/>
        </p:nvCxnSpPr>
        <p:spPr>
          <a:xfrm flipV="1">
            <a:off x="7284819" y="3134556"/>
            <a:ext cx="0" cy="514156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281617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6610264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148841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37FF80AC-2C21-4EE4-9B19-F6DD5F6C314D}"/>
              </a:ext>
            </a:extLst>
          </p:cNvPr>
          <p:cNvSpPr/>
          <p:nvPr/>
        </p:nvSpPr>
        <p:spPr>
          <a:xfrm rot="10800000">
            <a:off x="7058741" y="2887074"/>
            <a:ext cx="184780" cy="165845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C55A1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CA76556B-D61B-4653-9D15-D569F5CED849}"/>
              </a:ext>
            </a:extLst>
          </p:cNvPr>
          <p:cNvSpPr/>
          <p:nvPr/>
        </p:nvSpPr>
        <p:spPr>
          <a:xfrm rot="10800000">
            <a:off x="7281617" y="2889891"/>
            <a:ext cx="1412517" cy="163027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0070C0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E270B67-F6F7-42D1-B656-FAB6D8E7A980}"/>
              </a:ext>
            </a:extLst>
          </p:cNvPr>
          <p:cNvSpPr/>
          <p:nvPr/>
        </p:nvSpPr>
        <p:spPr>
          <a:xfrm>
            <a:off x="8715427" y="2775773"/>
            <a:ext cx="9332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>
                <a:solidFill>
                  <a:srgbClr val="0070C0"/>
                </a:solidFill>
                <a:latin typeface="Segoe Condensed" panose="020B0606040200020203" pitchFamily="34" charset="0"/>
              </a:rPr>
              <a:t>R</a:t>
            </a:r>
            <a:r>
              <a:rPr lang="en-US" b="1" baseline="-25000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=10K</a:t>
            </a:r>
            <a:r>
              <a:rPr lang="el-GR" dirty="0">
                <a:solidFill>
                  <a:srgbClr val="0070C0"/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solidFill>
                <a:srgbClr val="0070C0"/>
              </a:solidFill>
              <a:latin typeface="Segoe Condensed" panose="020B0606040200020203" pitchFamily="34" charset="0"/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94D3975A-E094-4308-AE1A-90A3EFFEBEBE}"/>
              </a:ext>
            </a:extLst>
          </p:cNvPr>
          <p:cNvSpPr/>
          <p:nvPr/>
        </p:nvSpPr>
        <p:spPr>
          <a:xfrm>
            <a:off x="5749737" y="2785330"/>
            <a:ext cx="13186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=0</a:t>
            </a:r>
            <a:r>
              <a:rPr lang="el-GR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latin typeface="Segoe Condensed" panose="020B0606040200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76520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 rot="20091592"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409404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341358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>
            <a:cxnSpLocks/>
          </p:cNvCxnSpPr>
          <p:nvPr/>
        </p:nvCxnSpPr>
        <p:spPr>
          <a:xfrm flipV="1">
            <a:off x="7582403" y="3134556"/>
            <a:ext cx="0" cy="514156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579201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6907848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446425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37FF80AC-2C21-4EE4-9B19-F6DD5F6C314D}"/>
              </a:ext>
            </a:extLst>
          </p:cNvPr>
          <p:cNvSpPr/>
          <p:nvPr/>
        </p:nvSpPr>
        <p:spPr>
          <a:xfrm rot="10800000">
            <a:off x="7058741" y="2887073"/>
            <a:ext cx="520454" cy="165845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C55A1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94D75CF-8D4C-44BC-9432-74F7C2B62C15}"/>
              </a:ext>
            </a:extLst>
          </p:cNvPr>
          <p:cNvSpPr/>
          <p:nvPr/>
        </p:nvSpPr>
        <p:spPr>
          <a:xfrm>
            <a:off x="5749737" y="2785330"/>
            <a:ext cx="13186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=2.5k</a:t>
            </a:r>
            <a:r>
              <a:rPr lang="el-GR" dirty="0" err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latin typeface="Segoe Condensed" panose="020B0606040200020203" pitchFamily="34" charset="0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CA76556B-D61B-4653-9D15-D569F5CED849}"/>
              </a:ext>
            </a:extLst>
          </p:cNvPr>
          <p:cNvSpPr/>
          <p:nvPr/>
        </p:nvSpPr>
        <p:spPr>
          <a:xfrm rot="10800000">
            <a:off x="7579200" y="2889890"/>
            <a:ext cx="1114933" cy="163027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0070C0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E270B67-F6F7-42D1-B656-FAB6D8E7A980}"/>
              </a:ext>
            </a:extLst>
          </p:cNvPr>
          <p:cNvSpPr/>
          <p:nvPr/>
        </p:nvSpPr>
        <p:spPr>
          <a:xfrm>
            <a:off x="8700271" y="2775773"/>
            <a:ext cx="960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>
                <a:solidFill>
                  <a:srgbClr val="0070C0"/>
                </a:solidFill>
                <a:latin typeface="Segoe Condensed" panose="020B0606040200020203" pitchFamily="34" charset="0"/>
              </a:rPr>
              <a:t>R</a:t>
            </a:r>
            <a:r>
              <a:rPr lang="en-US" b="1" baseline="-25000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=7.5k</a:t>
            </a:r>
            <a:r>
              <a:rPr lang="el-GR" dirty="0" err="1">
                <a:solidFill>
                  <a:srgbClr val="0070C0"/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solidFill>
                <a:srgbClr val="0070C0"/>
              </a:solidFill>
              <a:latin typeface="Segoe Condensed" panose="020B0606040200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56371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 rot="2656116"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409404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341358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>
            <a:cxnSpLocks/>
          </p:cNvCxnSpPr>
          <p:nvPr/>
        </p:nvCxnSpPr>
        <p:spPr>
          <a:xfrm flipV="1">
            <a:off x="7895354" y="3134556"/>
            <a:ext cx="0" cy="514156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892152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722079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59376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37FF80AC-2C21-4EE4-9B19-F6DD5F6C314D}"/>
              </a:ext>
            </a:extLst>
          </p:cNvPr>
          <p:cNvSpPr/>
          <p:nvPr/>
        </p:nvSpPr>
        <p:spPr>
          <a:xfrm rot="10800000">
            <a:off x="7058741" y="2887072"/>
            <a:ext cx="833404" cy="165845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C55A1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894D75CF-8D4C-44BC-9432-74F7C2B62C15}"/>
              </a:ext>
            </a:extLst>
          </p:cNvPr>
          <p:cNvSpPr/>
          <p:nvPr/>
        </p:nvSpPr>
        <p:spPr>
          <a:xfrm>
            <a:off x="5695631" y="2785330"/>
            <a:ext cx="13186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=5k</a:t>
            </a:r>
            <a:r>
              <a:rPr lang="el-GR" dirty="0" err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latin typeface="Segoe Condensed" panose="020B0606040200020203" pitchFamily="34" charset="0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CA76556B-D61B-4653-9D15-D569F5CED849}"/>
              </a:ext>
            </a:extLst>
          </p:cNvPr>
          <p:cNvSpPr/>
          <p:nvPr/>
        </p:nvSpPr>
        <p:spPr>
          <a:xfrm rot="10800000">
            <a:off x="7892151" y="2889889"/>
            <a:ext cx="801981" cy="163027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0070C0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E270B67-F6F7-42D1-B656-FAB6D8E7A980}"/>
              </a:ext>
            </a:extLst>
          </p:cNvPr>
          <p:cNvSpPr/>
          <p:nvPr/>
        </p:nvSpPr>
        <p:spPr>
          <a:xfrm>
            <a:off x="8750967" y="2775773"/>
            <a:ext cx="8178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b="1" dirty="0">
                <a:solidFill>
                  <a:srgbClr val="0070C0"/>
                </a:solidFill>
                <a:latin typeface="Segoe Condensed" panose="020B0606040200020203" pitchFamily="34" charset="0"/>
              </a:rPr>
              <a:t>R</a:t>
            </a:r>
            <a:r>
              <a:rPr lang="en-US" b="1" baseline="-25000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=5k</a:t>
            </a:r>
            <a:r>
              <a:rPr lang="el-GR" dirty="0" err="1">
                <a:solidFill>
                  <a:srgbClr val="0070C0"/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solidFill>
                <a:srgbClr val="0070C0"/>
              </a:solidFill>
              <a:latin typeface="Segoe Condensed" panose="020B0606040200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71953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 rot="8331577"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409404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341358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>
            <a:cxnSpLocks/>
          </p:cNvCxnSpPr>
          <p:nvPr/>
        </p:nvCxnSpPr>
        <p:spPr>
          <a:xfrm flipV="1">
            <a:off x="8349845" y="3134556"/>
            <a:ext cx="0" cy="514156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8346643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7675290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8213867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894D75CF-8D4C-44BC-9432-74F7C2B62C15}"/>
              </a:ext>
            </a:extLst>
          </p:cNvPr>
          <p:cNvSpPr/>
          <p:nvPr/>
        </p:nvSpPr>
        <p:spPr>
          <a:xfrm>
            <a:off x="5717275" y="2785330"/>
            <a:ext cx="13186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=8.1k</a:t>
            </a:r>
            <a:r>
              <a:rPr lang="el-GR" dirty="0" err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latin typeface="Segoe Condensed" panose="020B0606040200020203" pitchFamily="34" charset="0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CA76556B-D61B-4653-9D15-D569F5CED849}"/>
              </a:ext>
            </a:extLst>
          </p:cNvPr>
          <p:cNvSpPr/>
          <p:nvPr/>
        </p:nvSpPr>
        <p:spPr>
          <a:xfrm rot="10800000">
            <a:off x="8346642" y="2889888"/>
            <a:ext cx="347489" cy="163027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0070C0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E270B67-F6F7-42D1-B656-FAB6D8E7A980}"/>
              </a:ext>
            </a:extLst>
          </p:cNvPr>
          <p:cNvSpPr/>
          <p:nvPr/>
        </p:nvSpPr>
        <p:spPr>
          <a:xfrm>
            <a:off x="8693471" y="2775773"/>
            <a:ext cx="9605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Segoe Condensed" panose="020B0606040200020203" pitchFamily="34" charset="0"/>
              </a:rPr>
              <a:t>R</a:t>
            </a:r>
            <a:r>
              <a:rPr lang="en-US" b="1" baseline="-25000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=1.9k</a:t>
            </a:r>
            <a:r>
              <a:rPr lang="el-GR" dirty="0" err="1">
                <a:solidFill>
                  <a:srgbClr val="0070C0"/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solidFill>
                <a:srgbClr val="0070C0"/>
              </a:solidFill>
              <a:latin typeface="Segoe Condensed" panose="020B0606040200020203" pitchFamily="34" charset="0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37FF80AC-2C21-4EE4-9B19-F6DD5F6C314D}"/>
              </a:ext>
            </a:extLst>
          </p:cNvPr>
          <p:cNvSpPr/>
          <p:nvPr/>
        </p:nvSpPr>
        <p:spPr>
          <a:xfrm rot="10800000">
            <a:off x="7058740" y="2887071"/>
            <a:ext cx="1287897" cy="165845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C55A1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45387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 rot="10149115"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409404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341358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>
            <a:cxnSpLocks/>
          </p:cNvCxnSpPr>
          <p:nvPr/>
        </p:nvCxnSpPr>
        <p:spPr>
          <a:xfrm flipV="1">
            <a:off x="8533812" y="3134556"/>
            <a:ext cx="0" cy="514156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853061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7859257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8397834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54050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592070" y="2533056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894D75CF-8D4C-44BC-9432-74F7C2B62C15}"/>
              </a:ext>
            </a:extLst>
          </p:cNvPr>
          <p:cNvSpPr/>
          <p:nvPr/>
        </p:nvSpPr>
        <p:spPr>
          <a:xfrm>
            <a:off x="5717275" y="2785330"/>
            <a:ext cx="13186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R</a:t>
            </a:r>
            <a:r>
              <a:rPr lang="en-US" b="1" baseline="-25000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1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=10k</a:t>
            </a:r>
            <a:r>
              <a:rPr lang="el-GR" dirty="0" err="1">
                <a:solidFill>
                  <a:schemeClr val="accent2">
                    <a:lumMod val="75000"/>
                  </a:schemeClr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latin typeface="Segoe Condensed" panose="020B0606040200020203" pitchFamily="34" charset="0"/>
            </a:endParaRPr>
          </a:p>
        </p:txBody>
      </p:sp>
      <p:sp>
        <p:nvSpPr>
          <p:cNvPr id="78" name="Freeform: Shape 77">
            <a:extLst>
              <a:ext uri="{FF2B5EF4-FFF2-40B4-BE49-F238E27FC236}">
                <a16:creationId xmlns:a16="http://schemas.microsoft.com/office/drawing/2014/main" id="{CA76556B-D61B-4653-9D15-D569F5CED849}"/>
              </a:ext>
            </a:extLst>
          </p:cNvPr>
          <p:cNvSpPr/>
          <p:nvPr/>
        </p:nvSpPr>
        <p:spPr>
          <a:xfrm rot="10800000">
            <a:off x="8555317" y="2889888"/>
            <a:ext cx="138814" cy="163027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0070C0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EE270B67-F6F7-42D1-B656-FAB6D8E7A980}"/>
              </a:ext>
            </a:extLst>
          </p:cNvPr>
          <p:cNvSpPr/>
          <p:nvPr/>
        </p:nvSpPr>
        <p:spPr>
          <a:xfrm>
            <a:off x="8693471" y="2775773"/>
            <a:ext cx="8178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0070C0"/>
                </a:solidFill>
                <a:latin typeface="Segoe Condensed" panose="020B0606040200020203" pitchFamily="34" charset="0"/>
              </a:rPr>
              <a:t>R</a:t>
            </a:r>
            <a:r>
              <a:rPr lang="en-US" b="1" baseline="-25000" dirty="0">
                <a:solidFill>
                  <a:srgbClr val="0070C0"/>
                </a:solidFill>
                <a:latin typeface="Segoe Condensed" panose="020B0606040200020203" pitchFamily="34" charset="0"/>
              </a:rPr>
              <a:t>2</a:t>
            </a:r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=0k</a:t>
            </a:r>
            <a:r>
              <a:rPr lang="el-GR" dirty="0" err="1">
                <a:solidFill>
                  <a:srgbClr val="0070C0"/>
                </a:solidFill>
                <a:latin typeface="Segoe Condensed" panose="020B0606040200020203" pitchFamily="34" charset="0"/>
              </a:rPr>
              <a:t>Ω</a:t>
            </a:r>
            <a:endParaRPr lang="en-US" dirty="0">
              <a:solidFill>
                <a:srgbClr val="0070C0"/>
              </a:solidFill>
              <a:latin typeface="Segoe Condensed" panose="020B0606040200020203" pitchFamily="34" charset="0"/>
            </a:endParaRP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37FF80AC-2C21-4EE4-9B19-F6DD5F6C314D}"/>
              </a:ext>
            </a:extLst>
          </p:cNvPr>
          <p:cNvSpPr/>
          <p:nvPr/>
        </p:nvSpPr>
        <p:spPr>
          <a:xfrm rot="10800000">
            <a:off x="7058741" y="2887071"/>
            <a:ext cx="1475068" cy="165845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28575" cap="rnd">
            <a:solidFill>
              <a:srgbClr val="C55A1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6385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 rot="2696582"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409404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341358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/>
          <p:nvPr/>
        </p:nvCxnSpPr>
        <p:spPr>
          <a:xfrm rot="10800000">
            <a:off x="7902857" y="2983208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899655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7228302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66879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773243" y="2758687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435572" y="2766497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BBC4F196-9278-4D4D-AFDC-D84750634BF6}"/>
              </a:ext>
            </a:extLst>
          </p:cNvPr>
          <p:cNvSpPr txBox="1"/>
          <p:nvPr/>
        </p:nvSpPr>
        <p:spPr>
          <a:xfrm>
            <a:off x="1906648" y="540844"/>
            <a:ext cx="83787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egoe Condensed" panose="020B0606040200020203" pitchFamily="34" charset="0"/>
              </a:rPr>
              <a:t>Now let’s see what happens when we hook up our potentiometer to 5V and GND to form a </a:t>
            </a:r>
            <a:r>
              <a:rPr lang="en-US" sz="2800" b="1" dirty="0">
                <a:latin typeface="Segoe Condensed" panose="020B0606040200020203" pitchFamily="34" charset="0"/>
              </a:rPr>
              <a:t>voltage divider</a:t>
            </a:r>
            <a:r>
              <a:rPr lang="en-US" sz="2800" dirty="0">
                <a:latin typeface="Segoe Condensed" panose="020B0606040200020203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129738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 rot="2696582"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409404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341358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2A0F58E-417D-468C-B011-29D411223657}"/>
              </a:ext>
            </a:extLst>
          </p:cNvPr>
          <p:cNvSpPr/>
          <p:nvPr/>
        </p:nvSpPr>
        <p:spPr>
          <a:xfrm rot="10800000">
            <a:off x="7063981" y="2535763"/>
            <a:ext cx="1653667" cy="338194"/>
          </a:xfrm>
          <a:custGeom>
            <a:avLst/>
            <a:gdLst>
              <a:gd name="connsiteX0" fmla="*/ 0 w 5736567"/>
              <a:gd name="connsiteY0" fmla="*/ 586596 h 1173192"/>
              <a:gd name="connsiteX1" fmla="*/ 750499 w 5736567"/>
              <a:gd name="connsiteY1" fmla="*/ 586596 h 1173192"/>
              <a:gd name="connsiteX2" fmla="*/ 1052423 w 5736567"/>
              <a:gd name="connsiteY2" fmla="*/ 0 h 1173192"/>
              <a:gd name="connsiteX3" fmla="*/ 1664899 w 5736567"/>
              <a:gd name="connsiteY3" fmla="*/ 1155939 h 1173192"/>
              <a:gd name="connsiteX4" fmla="*/ 2277374 w 5736567"/>
              <a:gd name="connsiteY4" fmla="*/ 8626 h 1173192"/>
              <a:gd name="connsiteX5" fmla="*/ 2881223 w 5736567"/>
              <a:gd name="connsiteY5" fmla="*/ 1173192 h 1173192"/>
              <a:gd name="connsiteX6" fmla="*/ 3476446 w 5736567"/>
              <a:gd name="connsiteY6" fmla="*/ 25879 h 1173192"/>
              <a:gd name="connsiteX7" fmla="*/ 4106174 w 5736567"/>
              <a:gd name="connsiteY7" fmla="*/ 1155939 h 1173192"/>
              <a:gd name="connsiteX8" fmla="*/ 4684144 w 5736567"/>
              <a:gd name="connsiteY8" fmla="*/ 8626 h 1173192"/>
              <a:gd name="connsiteX9" fmla="*/ 4977442 w 5736567"/>
              <a:gd name="connsiteY9" fmla="*/ 569343 h 1173192"/>
              <a:gd name="connsiteX10" fmla="*/ 5736567 w 5736567"/>
              <a:gd name="connsiteY10" fmla="*/ 586596 h 1173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36567" h="1173192">
                <a:moveTo>
                  <a:pt x="0" y="586596"/>
                </a:moveTo>
                <a:lnTo>
                  <a:pt x="750499" y="586596"/>
                </a:lnTo>
                <a:lnTo>
                  <a:pt x="1052423" y="0"/>
                </a:lnTo>
                <a:lnTo>
                  <a:pt x="1664899" y="1155939"/>
                </a:lnTo>
                <a:lnTo>
                  <a:pt x="2277374" y="8626"/>
                </a:lnTo>
                <a:lnTo>
                  <a:pt x="2881223" y="1173192"/>
                </a:lnTo>
                <a:lnTo>
                  <a:pt x="3476446" y="25879"/>
                </a:lnTo>
                <a:lnTo>
                  <a:pt x="4106174" y="1155939"/>
                </a:lnTo>
                <a:lnTo>
                  <a:pt x="4684144" y="8626"/>
                </a:lnTo>
                <a:lnTo>
                  <a:pt x="4977442" y="569343"/>
                </a:lnTo>
                <a:lnTo>
                  <a:pt x="5736567" y="586596"/>
                </a:lnTo>
              </a:path>
            </a:pathLst>
          </a:custGeom>
          <a:noFill/>
          <a:ln w="44450" cap="rnd">
            <a:solidFill>
              <a:schemeClr val="tx1"/>
            </a:solidFill>
            <a:round/>
            <a:headEnd type="oval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/>
          <p:nvPr/>
        </p:nvCxnSpPr>
        <p:spPr>
          <a:xfrm rot="10800000">
            <a:off x="7902857" y="2983208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899655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7228302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66879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6773243" y="2758687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8435572" y="2766497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BBC4F196-9278-4D4D-AFDC-D84750634BF6}"/>
              </a:ext>
            </a:extLst>
          </p:cNvPr>
          <p:cNvSpPr txBox="1"/>
          <p:nvPr/>
        </p:nvSpPr>
        <p:spPr>
          <a:xfrm>
            <a:off x="1906648" y="540844"/>
            <a:ext cx="83787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egoe Condensed" panose="020B0606040200020203" pitchFamily="34" charset="0"/>
              </a:rPr>
              <a:t>Now let’s see what happens when we hook up our potentiometer to 5V and GND to form a </a:t>
            </a:r>
            <a:r>
              <a:rPr lang="en-US" sz="2800" b="1" dirty="0">
                <a:latin typeface="Segoe Condensed" panose="020B0606040200020203" pitchFamily="34" charset="0"/>
              </a:rPr>
              <a:t>voltage divider</a:t>
            </a:r>
            <a:r>
              <a:rPr lang="en-US" sz="2800" dirty="0">
                <a:latin typeface="Segoe Condensed" panose="020B0606040200020203" pitchFamily="34" charset="0"/>
              </a:rPr>
              <a:t>. 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C749008-0282-4A2A-B922-B66039BDC20B}"/>
              </a:ext>
            </a:extLst>
          </p:cNvPr>
          <p:cNvGrpSpPr/>
          <p:nvPr/>
        </p:nvGrpSpPr>
        <p:grpSpPr>
          <a:xfrm>
            <a:off x="2348264" y="2872483"/>
            <a:ext cx="1406991" cy="886891"/>
            <a:chOff x="2348264" y="2872483"/>
            <a:chExt cx="1406991" cy="886891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67A30BC-99DF-4E34-9F97-9981CCFC6681}"/>
                </a:ext>
              </a:extLst>
            </p:cNvPr>
            <p:cNvSpPr/>
            <p:nvPr/>
          </p:nvSpPr>
          <p:spPr>
            <a:xfrm>
              <a:off x="2655905" y="3211308"/>
              <a:ext cx="1099350" cy="548066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200" h="317500">
                  <a:moveTo>
                    <a:pt x="330200" y="317500"/>
                  </a:moveTo>
                  <a:lnTo>
                    <a:pt x="0" y="317500"/>
                  </a:lnTo>
                  <a:lnTo>
                    <a:pt x="0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B7D8634A-0487-4BD8-BAEE-DB6298775195}"/>
                </a:ext>
              </a:extLst>
            </p:cNvPr>
            <p:cNvSpPr txBox="1"/>
            <p:nvPr/>
          </p:nvSpPr>
          <p:spPr>
            <a:xfrm>
              <a:off x="2348264" y="2872483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5V</a:t>
              </a: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B681DB9E-1CC1-409E-A2A4-0A6CDC871698}"/>
              </a:ext>
            </a:extLst>
          </p:cNvPr>
          <p:cNvGrpSpPr/>
          <p:nvPr/>
        </p:nvGrpSpPr>
        <p:grpSpPr>
          <a:xfrm>
            <a:off x="4473838" y="3764545"/>
            <a:ext cx="1425427" cy="1135652"/>
            <a:chOff x="4491318" y="4531660"/>
            <a:chExt cx="1425427" cy="1135652"/>
          </a:xfrm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AE80D32D-71C3-447C-BF8A-D0047C63E3E4}"/>
                </a:ext>
              </a:extLst>
            </p:cNvPr>
            <p:cNvGrpSpPr/>
            <p:nvPr/>
          </p:nvGrpSpPr>
          <p:grpSpPr>
            <a:xfrm>
              <a:off x="5314637" y="4911919"/>
              <a:ext cx="602108" cy="755393"/>
              <a:chOff x="3794504" y="4168516"/>
              <a:chExt cx="602108" cy="755393"/>
            </a:xfrm>
          </p:grpSpPr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A7BCE070-3EF0-435D-A602-694B1CA0A970}"/>
                  </a:ext>
                </a:extLst>
              </p:cNvPr>
              <p:cNvGrpSpPr/>
              <p:nvPr/>
            </p:nvGrpSpPr>
            <p:grpSpPr>
              <a:xfrm>
                <a:off x="3850364" y="4168516"/>
                <a:ext cx="499080" cy="274658"/>
                <a:chOff x="7964424" y="466580"/>
                <a:chExt cx="673139" cy="370448"/>
              </a:xfrm>
            </p:grpSpPr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06E99104-DAE2-42A5-B6E4-9B41E0D8A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64424" y="466580"/>
                  <a:ext cx="673139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8291189A-AB57-4585-B982-8898653C8C57}"/>
                    </a:ext>
                  </a:extLst>
                </p:cNvPr>
                <p:cNvCxnSpPr/>
                <p:nvPr/>
              </p:nvCxnSpPr>
              <p:spPr>
                <a:xfrm>
                  <a:off x="8065477" y="656492"/>
                  <a:ext cx="47361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46EF41F9-2CAD-41BF-BD35-C10D166A899D}"/>
                    </a:ext>
                  </a:extLst>
                </p:cNvPr>
                <p:cNvCxnSpPr/>
                <p:nvPr/>
              </p:nvCxnSpPr>
              <p:spPr>
                <a:xfrm>
                  <a:off x="8166295" y="837028"/>
                  <a:ext cx="26494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24243742-402F-44BE-9F56-1B1CE222F565}"/>
                  </a:ext>
                </a:extLst>
              </p:cNvPr>
              <p:cNvSpPr txBox="1"/>
              <p:nvPr/>
            </p:nvSpPr>
            <p:spPr>
              <a:xfrm>
                <a:off x="3794504" y="4554577"/>
                <a:ext cx="6021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Segoe Condensed" panose="020B0606040200020203" pitchFamily="34" charset="0"/>
                  </a:rPr>
                  <a:t>GND</a:t>
                </a:r>
              </a:p>
            </p:txBody>
          </p:sp>
        </p:grpSp>
        <p:sp>
          <p:nvSpPr>
            <p:cNvPr id="85" name="Freeform 2">
              <a:extLst>
                <a:ext uri="{FF2B5EF4-FFF2-40B4-BE49-F238E27FC236}">
                  <a16:creationId xmlns:a16="http://schemas.microsoft.com/office/drawing/2014/main" id="{9AD1729F-2B60-4B22-BA12-BF4497F6A189}"/>
                </a:ext>
              </a:extLst>
            </p:cNvPr>
            <p:cNvSpPr/>
            <p:nvPr/>
          </p:nvSpPr>
          <p:spPr>
            <a:xfrm>
              <a:off x="4491318" y="4531660"/>
              <a:ext cx="1129553" cy="363070"/>
            </a:xfrm>
            <a:custGeom>
              <a:avLst/>
              <a:gdLst>
                <a:gd name="connsiteX0" fmla="*/ 0 w 1129553"/>
                <a:gd name="connsiteY0" fmla="*/ 0 h 753035"/>
                <a:gd name="connsiteX1" fmla="*/ 0 w 1129553"/>
                <a:gd name="connsiteY1" fmla="*/ 389965 h 753035"/>
                <a:gd name="connsiteX2" fmla="*/ 1129553 w 1129553"/>
                <a:gd name="connsiteY2" fmla="*/ 389965 h 753035"/>
                <a:gd name="connsiteX3" fmla="*/ 1129553 w 1129553"/>
                <a:gd name="connsiteY3" fmla="*/ 753035 h 753035"/>
                <a:gd name="connsiteX0" fmla="*/ 0 w 1129553"/>
                <a:gd name="connsiteY0" fmla="*/ 0 h 363070"/>
                <a:gd name="connsiteX1" fmla="*/ 1129553 w 1129553"/>
                <a:gd name="connsiteY1" fmla="*/ 0 h 363070"/>
                <a:gd name="connsiteX2" fmla="*/ 1129553 w 1129553"/>
                <a:gd name="connsiteY2" fmla="*/ 363070 h 36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553" h="363070">
                  <a:moveTo>
                    <a:pt x="0" y="0"/>
                  </a:moveTo>
                  <a:lnTo>
                    <a:pt x="1129553" y="0"/>
                  </a:lnTo>
                  <a:lnTo>
                    <a:pt x="1129553" y="36307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F2BFCEBB-4831-4AA6-9E02-388434559531}"/>
              </a:ext>
            </a:extLst>
          </p:cNvPr>
          <p:cNvGrpSpPr/>
          <p:nvPr/>
        </p:nvGrpSpPr>
        <p:grpSpPr>
          <a:xfrm>
            <a:off x="5952670" y="2505215"/>
            <a:ext cx="1119023" cy="369332"/>
            <a:chOff x="2644163" y="3551393"/>
            <a:chExt cx="1119023" cy="369332"/>
          </a:xfrm>
        </p:grpSpPr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413D12C3-BD1F-40EB-9833-17014B95EED1}"/>
                </a:ext>
              </a:extLst>
            </p:cNvPr>
            <p:cNvSpPr/>
            <p:nvPr/>
          </p:nvSpPr>
          <p:spPr>
            <a:xfrm flipV="1">
              <a:off x="3073566" y="3694606"/>
              <a:ext cx="689620" cy="53301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  <a:gd name="connsiteX0" fmla="*/ 330200 w 330200"/>
                <a:gd name="connsiteY0" fmla="*/ 0 h 0"/>
                <a:gd name="connsiteX1" fmla="*/ 0 w 330200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30200">
                  <a:moveTo>
                    <a:pt x="330200" y="0"/>
                  </a:moveTo>
                  <a:lnTo>
                    <a:pt x="0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AFD99AE8-E4E2-45C4-9FDE-DFE93B7B1E62}"/>
                </a:ext>
              </a:extLst>
            </p:cNvPr>
            <p:cNvSpPr txBox="1"/>
            <p:nvPr/>
          </p:nvSpPr>
          <p:spPr>
            <a:xfrm>
              <a:off x="2644163" y="3551393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5V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6D7FBED4-9F73-4BD1-A0EE-8D84091087D4}"/>
              </a:ext>
            </a:extLst>
          </p:cNvPr>
          <p:cNvGrpSpPr/>
          <p:nvPr/>
        </p:nvGrpSpPr>
        <p:grpSpPr>
          <a:xfrm>
            <a:off x="8724694" y="2459678"/>
            <a:ext cx="1557296" cy="499080"/>
            <a:chOff x="8724694" y="2459678"/>
            <a:chExt cx="1557296" cy="499080"/>
          </a:xfrm>
        </p:grpSpPr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ECBF57CA-E5E5-483E-A505-04F36D793ACB}"/>
                </a:ext>
              </a:extLst>
            </p:cNvPr>
            <p:cNvGrpSpPr/>
            <p:nvPr/>
          </p:nvGrpSpPr>
          <p:grpSpPr>
            <a:xfrm rot="16200000">
              <a:off x="9596559" y="2273327"/>
              <a:ext cx="499080" cy="871782"/>
              <a:chOff x="3850364" y="4168516"/>
              <a:chExt cx="499080" cy="871782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2CFFB58-A732-45B7-90CD-481B20512B6E}"/>
                  </a:ext>
                </a:extLst>
              </p:cNvPr>
              <p:cNvGrpSpPr/>
              <p:nvPr/>
            </p:nvGrpSpPr>
            <p:grpSpPr>
              <a:xfrm>
                <a:off x="3850364" y="4168516"/>
                <a:ext cx="499080" cy="274658"/>
                <a:chOff x="7964424" y="466580"/>
                <a:chExt cx="673139" cy="370448"/>
              </a:xfrm>
            </p:grpSpPr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162F9861-034E-417A-B79D-A640D1F00E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64424" y="466580"/>
                  <a:ext cx="673139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EFDFDFC2-A4D9-4264-AFE8-142DC24C3A53}"/>
                    </a:ext>
                  </a:extLst>
                </p:cNvPr>
                <p:cNvCxnSpPr/>
                <p:nvPr/>
              </p:nvCxnSpPr>
              <p:spPr>
                <a:xfrm>
                  <a:off x="8065480" y="656492"/>
                  <a:ext cx="47361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7BC66BD0-4B03-467B-8DD2-A44CCAA31DCD}"/>
                    </a:ext>
                  </a:extLst>
                </p:cNvPr>
                <p:cNvCxnSpPr/>
                <p:nvPr/>
              </p:nvCxnSpPr>
              <p:spPr>
                <a:xfrm>
                  <a:off x="8166295" y="837028"/>
                  <a:ext cx="26494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FBE1F824-0640-47FE-B3C3-22C1DB087A26}"/>
                  </a:ext>
                </a:extLst>
              </p:cNvPr>
              <p:cNvSpPr txBox="1"/>
              <p:nvPr/>
            </p:nvSpPr>
            <p:spPr>
              <a:xfrm rot="5400000">
                <a:off x="3794504" y="4554578"/>
                <a:ext cx="6021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Segoe Condensed" panose="020B0606040200020203" pitchFamily="34" charset="0"/>
                  </a:rPr>
                  <a:t>GND</a:t>
                </a:r>
              </a:p>
            </p:txBody>
          </p:sp>
        </p:grpSp>
        <p:sp>
          <p:nvSpPr>
            <p:cNvPr id="96" name="Freeform 2">
              <a:extLst>
                <a:ext uri="{FF2B5EF4-FFF2-40B4-BE49-F238E27FC236}">
                  <a16:creationId xmlns:a16="http://schemas.microsoft.com/office/drawing/2014/main" id="{40D32D8A-18DE-48AA-B3AB-FF6DCE686E2C}"/>
                </a:ext>
              </a:extLst>
            </p:cNvPr>
            <p:cNvSpPr/>
            <p:nvPr/>
          </p:nvSpPr>
          <p:spPr>
            <a:xfrm flipV="1">
              <a:off x="8724694" y="2659141"/>
              <a:ext cx="683358" cy="45719"/>
            </a:xfrm>
            <a:custGeom>
              <a:avLst/>
              <a:gdLst>
                <a:gd name="connsiteX0" fmla="*/ 0 w 1129553"/>
                <a:gd name="connsiteY0" fmla="*/ 0 h 753035"/>
                <a:gd name="connsiteX1" fmla="*/ 0 w 1129553"/>
                <a:gd name="connsiteY1" fmla="*/ 389965 h 753035"/>
                <a:gd name="connsiteX2" fmla="*/ 1129553 w 1129553"/>
                <a:gd name="connsiteY2" fmla="*/ 389965 h 753035"/>
                <a:gd name="connsiteX3" fmla="*/ 1129553 w 1129553"/>
                <a:gd name="connsiteY3" fmla="*/ 753035 h 753035"/>
                <a:gd name="connsiteX0" fmla="*/ 0 w 1129553"/>
                <a:gd name="connsiteY0" fmla="*/ 0 h 363070"/>
                <a:gd name="connsiteX1" fmla="*/ 1129553 w 1129553"/>
                <a:gd name="connsiteY1" fmla="*/ 0 h 363070"/>
                <a:gd name="connsiteX2" fmla="*/ 1129553 w 1129553"/>
                <a:gd name="connsiteY2" fmla="*/ 363070 h 363070"/>
                <a:gd name="connsiteX0" fmla="*/ 0 w 1129553"/>
                <a:gd name="connsiteY0" fmla="*/ 0 h 0"/>
                <a:gd name="connsiteX1" fmla="*/ 1129553 w 1129553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553">
                  <a:moveTo>
                    <a:pt x="0" y="0"/>
                  </a:moveTo>
                  <a:lnTo>
                    <a:pt x="1129553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0352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1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3345616" y="2144992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3525255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4098290" y="3092237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4476720" y="3214705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 rot="2696582">
            <a:off x="3628773" y="2395195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433839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179445" y="3805699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3961103" y="3805699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4094040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3413589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BC4F196-9278-4D4D-AFDC-D84750634BF6}"/>
              </a:ext>
            </a:extLst>
          </p:cNvPr>
          <p:cNvSpPr txBox="1"/>
          <p:nvPr/>
        </p:nvSpPr>
        <p:spPr>
          <a:xfrm>
            <a:off x="1906648" y="540844"/>
            <a:ext cx="83787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egoe Condensed" panose="020B0606040200020203" pitchFamily="34" charset="0"/>
              </a:rPr>
              <a:t>Now let’s see what happens when we hook up our potentiometer to 5V and GND to form a </a:t>
            </a:r>
            <a:r>
              <a:rPr lang="en-US" sz="2800" b="1" dirty="0">
                <a:latin typeface="Segoe Condensed" panose="020B0606040200020203" pitchFamily="34" charset="0"/>
              </a:rPr>
              <a:t>voltage divider</a:t>
            </a:r>
            <a:r>
              <a:rPr lang="en-US" sz="2800" dirty="0">
                <a:latin typeface="Segoe Condensed" panose="020B0606040200020203" pitchFamily="34" charset="0"/>
              </a:rPr>
              <a:t>. </a:t>
            </a:r>
          </a:p>
        </p:txBody>
      </p:sp>
      <p:grpSp>
        <p:nvGrpSpPr>
          <p:cNvPr id="80" name="Group 79">
            <a:extLst>
              <a:ext uri="{FF2B5EF4-FFF2-40B4-BE49-F238E27FC236}">
                <a16:creationId xmlns:a16="http://schemas.microsoft.com/office/drawing/2014/main" id="{5C749008-0282-4A2A-B922-B66039BDC20B}"/>
              </a:ext>
            </a:extLst>
          </p:cNvPr>
          <p:cNvGrpSpPr/>
          <p:nvPr/>
        </p:nvGrpSpPr>
        <p:grpSpPr>
          <a:xfrm>
            <a:off x="2348264" y="2872483"/>
            <a:ext cx="1406991" cy="886891"/>
            <a:chOff x="2348264" y="2872483"/>
            <a:chExt cx="1406991" cy="886891"/>
          </a:xfrm>
        </p:grpSpPr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67A30BC-99DF-4E34-9F97-9981CCFC6681}"/>
                </a:ext>
              </a:extLst>
            </p:cNvPr>
            <p:cNvSpPr/>
            <p:nvPr/>
          </p:nvSpPr>
          <p:spPr>
            <a:xfrm>
              <a:off x="2655905" y="3211308"/>
              <a:ext cx="1099350" cy="548066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200" h="317500">
                  <a:moveTo>
                    <a:pt x="330200" y="317500"/>
                  </a:moveTo>
                  <a:lnTo>
                    <a:pt x="0" y="317500"/>
                  </a:lnTo>
                  <a:lnTo>
                    <a:pt x="0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B7D8634A-0487-4BD8-BAEE-DB6298775195}"/>
                </a:ext>
              </a:extLst>
            </p:cNvPr>
            <p:cNvSpPr txBox="1"/>
            <p:nvPr/>
          </p:nvSpPr>
          <p:spPr>
            <a:xfrm>
              <a:off x="2348264" y="2872483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5V</a:t>
              </a:r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B681DB9E-1CC1-409E-A2A4-0A6CDC871698}"/>
              </a:ext>
            </a:extLst>
          </p:cNvPr>
          <p:cNvGrpSpPr/>
          <p:nvPr/>
        </p:nvGrpSpPr>
        <p:grpSpPr>
          <a:xfrm>
            <a:off x="4473838" y="3764545"/>
            <a:ext cx="1425427" cy="1135652"/>
            <a:chOff x="4491318" y="4531660"/>
            <a:chExt cx="1425427" cy="1135652"/>
          </a:xfrm>
        </p:grpSpPr>
        <p:grpSp>
          <p:nvGrpSpPr>
            <p:cNvPr id="84" name="Group 83">
              <a:extLst>
                <a:ext uri="{FF2B5EF4-FFF2-40B4-BE49-F238E27FC236}">
                  <a16:creationId xmlns:a16="http://schemas.microsoft.com/office/drawing/2014/main" id="{AE80D32D-71C3-447C-BF8A-D0047C63E3E4}"/>
                </a:ext>
              </a:extLst>
            </p:cNvPr>
            <p:cNvGrpSpPr/>
            <p:nvPr/>
          </p:nvGrpSpPr>
          <p:grpSpPr>
            <a:xfrm>
              <a:off x="5314637" y="4911919"/>
              <a:ext cx="602108" cy="755393"/>
              <a:chOff x="3794504" y="4168516"/>
              <a:chExt cx="602108" cy="755393"/>
            </a:xfrm>
          </p:grpSpPr>
          <p:grpSp>
            <p:nvGrpSpPr>
              <p:cNvPr id="86" name="Group 85">
                <a:extLst>
                  <a:ext uri="{FF2B5EF4-FFF2-40B4-BE49-F238E27FC236}">
                    <a16:creationId xmlns:a16="http://schemas.microsoft.com/office/drawing/2014/main" id="{A7BCE070-3EF0-435D-A602-694B1CA0A970}"/>
                  </a:ext>
                </a:extLst>
              </p:cNvPr>
              <p:cNvGrpSpPr/>
              <p:nvPr/>
            </p:nvGrpSpPr>
            <p:grpSpPr>
              <a:xfrm>
                <a:off x="3850364" y="4168516"/>
                <a:ext cx="499080" cy="274658"/>
                <a:chOff x="7964424" y="466580"/>
                <a:chExt cx="673139" cy="370448"/>
              </a:xfrm>
            </p:grpSpPr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06E99104-DAE2-42A5-B6E4-9B41E0D8A0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64424" y="466580"/>
                  <a:ext cx="673139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8291189A-AB57-4585-B982-8898653C8C57}"/>
                    </a:ext>
                  </a:extLst>
                </p:cNvPr>
                <p:cNvCxnSpPr/>
                <p:nvPr/>
              </p:nvCxnSpPr>
              <p:spPr>
                <a:xfrm>
                  <a:off x="8065477" y="656492"/>
                  <a:ext cx="47361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46EF41F9-2CAD-41BF-BD35-C10D166A899D}"/>
                    </a:ext>
                  </a:extLst>
                </p:cNvPr>
                <p:cNvCxnSpPr/>
                <p:nvPr/>
              </p:nvCxnSpPr>
              <p:spPr>
                <a:xfrm>
                  <a:off x="8166295" y="837028"/>
                  <a:ext cx="26494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24243742-402F-44BE-9F56-1B1CE222F565}"/>
                  </a:ext>
                </a:extLst>
              </p:cNvPr>
              <p:cNvSpPr txBox="1"/>
              <p:nvPr/>
            </p:nvSpPr>
            <p:spPr>
              <a:xfrm>
                <a:off x="3794504" y="4554577"/>
                <a:ext cx="6021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Segoe Condensed" panose="020B0606040200020203" pitchFamily="34" charset="0"/>
                  </a:rPr>
                  <a:t>GND</a:t>
                </a:r>
              </a:p>
            </p:txBody>
          </p:sp>
        </p:grpSp>
        <p:sp>
          <p:nvSpPr>
            <p:cNvPr id="85" name="Freeform 2">
              <a:extLst>
                <a:ext uri="{FF2B5EF4-FFF2-40B4-BE49-F238E27FC236}">
                  <a16:creationId xmlns:a16="http://schemas.microsoft.com/office/drawing/2014/main" id="{9AD1729F-2B60-4B22-BA12-BF4497F6A189}"/>
                </a:ext>
              </a:extLst>
            </p:cNvPr>
            <p:cNvSpPr/>
            <p:nvPr/>
          </p:nvSpPr>
          <p:spPr>
            <a:xfrm>
              <a:off x="4491318" y="4531660"/>
              <a:ext cx="1129553" cy="363070"/>
            </a:xfrm>
            <a:custGeom>
              <a:avLst/>
              <a:gdLst>
                <a:gd name="connsiteX0" fmla="*/ 0 w 1129553"/>
                <a:gd name="connsiteY0" fmla="*/ 0 h 753035"/>
                <a:gd name="connsiteX1" fmla="*/ 0 w 1129553"/>
                <a:gd name="connsiteY1" fmla="*/ 389965 h 753035"/>
                <a:gd name="connsiteX2" fmla="*/ 1129553 w 1129553"/>
                <a:gd name="connsiteY2" fmla="*/ 389965 h 753035"/>
                <a:gd name="connsiteX3" fmla="*/ 1129553 w 1129553"/>
                <a:gd name="connsiteY3" fmla="*/ 753035 h 753035"/>
                <a:gd name="connsiteX0" fmla="*/ 0 w 1129553"/>
                <a:gd name="connsiteY0" fmla="*/ 0 h 363070"/>
                <a:gd name="connsiteX1" fmla="*/ 1129553 w 1129553"/>
                <a:gd name="connsiteY1" fmla="*/ 0 h 363070"/>
                <a:gd name="connsiteX2" fmla="*/ 1129553 w 1129553"/>
                <a:gd name="connsiteY2" fmla="*/ 363070 h 363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9553" h="363070">
                  <a:moveTo>
                    <a:pt x="0" y="0"/>
                  </a:moveTo>
                  <a:lnTo>
                    <a:pt x="1129553" y="0"/>
                  </a:lnTo>
                  <a:lnTo>
                    <a:pt x="1129553" y="36307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8B9DE81-BC08-4B13-9DFF-80B025ED2859}"/>
              </a:ext>
            </a:extLst>
          </p:cNvPr>
          <p:cNvCxnSpPr/>
          <p:nvPr/>
        </p:nvCxnSpPr>
        <p:spPr>
          <a:xfrm rot="10800000">
            <a:off x="7902857" y="2983208"/>
            <a:ext cx="0" cy="665503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7899655" y="4111827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7228302" y="4439847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7766879" y="3768940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AA1B440B-901F-41CA-939C-96CE3F514125}"/>
              </a:ext>
            </a:extLst>
          </p:cNvPr>
          <p:cNvGrpSpPr/>
          <p:nvPr/>
        </p:nvGrpSpPr>
        <p:grpSpPr>
          <a:xfrm>
            <a:off x="5952670" y="2459678"/>
            <a:ext cx="4329320" cy="645373"/>
            <a:chOff x="5952670" y="2459678"/>
            <a:chExt cx="4329320" cy="645373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A0F58E-417D-468C-B011-29D411223657}"/>
                </a:ext>
              </a:extLst>
            </p:cNvPr>
            <p:cNvSpPr/>
            <p:nvPr/>
          </p:nvSpPr>
          <p:spPr>
            <a:xfrm rot="10800000">
              <a:off x="7063981" y="2535763"/>
              <a:ext cx="1653667" cy="338194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44450" cap="rnd">
              <a:solidFill>
                <a:schemeClr val="tx1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BF7CFBE-5D49-4E61-820F-5DD3162093C9}"/>
                </a:ext>
              </a:extLst>
            </p:cNvPr>
            <p:cNvSpPr txBox="1"/>
            <p:nvPr/>
          </p:nvSpPr>
          <p:spPr>
            <a:xfrm>
              <a:off x="6773243" y="2758687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1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9FE92287-5DA8-4D3E-AE7A-6CABFE982B35}"/>
                </a:ext>
              </a:extLst>
            </p:cNvPr>
            <p:cNvSpPr txBox="1"/>
            <p:nvPr/>
          </p:nvSpPr>
          <p:spPr>
            <a:xfrm>
              <a:off x="8435572" y="2766497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3</a:t>
              </a:r>
            </a:p>
          </p:txBody>
        </p:sp>
        <p:grpSp>
          <p:nvGrpSpPr>
            <p:cNvPr id="91" name="Group 90">
              <a:extLst>
                <a:ext uri="{FF2B5EF4-FFF2-40B4-BE49-F238E27FC236}">
                  <a16:creationId xmlns:a16="http://schemas.microsoft.com/office/drawing/2014/main" id="{F2BFCEBB-4831-4AA6-9E02-388434559531}"/>
                </a:ext>
              </a:extLst>
            </p:cNvPr>
            <p:cNvGrpSpPr/>
            <p:nvPr/>
          </p:nvGrpSpPr>
          <p:grpSpPr>
            <a:xfrm>
              <a:off x="5952670" y="2505215"/>
              <a:ext cx="1119023" cy="369332"/>
              <a:chOff x="2644163" y="3551393"/>
              <a:chExt cx="1119023" cy="369332"/>
            </a:xfrm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413D12C3-BD1F-40EB-9833-17014B95EED1}"/>
                  </a:ext>
                </a:extLst>
              </p:cNvPr>
              <p:cNvSpPr/>
              <p:nvPr/>
            </p:nvSpPr>
            <p:spPr>
              <a:xfrm flipV="1">
                <a:off x="3073566" y="3694606"/>
                <a:ext cx="689620" cy="53301"/>
              </a:xfrm>
              <a:custGeom>
                <a:avLst/>
                <a:gdLst>
                  <a:gd name="connsiteX0" fmla="*/ 330200 w 330200"/>
                  <a:gd name="connsiteY0" fmla="*/ 317500 h 317500"/>
                  <a:gd name="connsiteX1" fmla="*/ 0 w 330200"/>
                  <a:gd name="connsiteY1" fmla="*/ 317500 h 317500"/>
                  <a:gd name="connsiteX2" fmla="*/ 0 w 330200"/>
                  <a:gd name="connsiteY2" fmla="*/ 0 h 317500"/>
                  <a:gd name="connsiteX0" fmla="*/ 330200 w 330200"/>
                  <a:gd name="connsiteY0" fmla="*/ 0 h 0"/>
                  <a:gd name="connsiteX1" fmla="*/ 0 w 3302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0200">
                    <a:moveTo>
                      <a:pt x="330200" y="0"/>
                    </a:moveTo>
                    <a:lnTo>
                      <a:pt x="0" y="0"/>
                    </a:lnTo>
                  </a:path>
                </a:pathLst>
              </a:custGeom>
              <a:ln w="44450" cap="rnd">
                <a:solidFill>
                  <a:schemeClr val="tx1"/>
                </a:solidFill>
                <a:round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AFD99AE8-E4E2-45C4-9FDE-DFE93B7B1E62}"/>
                  </a:ext>
                </a:extLst>
              </p:cNvPr>
              <p:cNvSpPr txBox="1"/>
              <p:nvPr/>
            </p:nvSpPr>
            <p:spPr>
              <a:xfrm>
                <a:off x="2644163" y="3551393"/>
                <a:ext cx="6021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Segoe Condensed" panose="020B0606040200020203" pitchFamily="34" charset="0"/>
                  </a:rPr>
                  <a:t>5V</a:t>
                </a:r>
              </a:p>
            </p:txBody>
          </p:sp>
        </p:grp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ECBF57CA-E5E5-483E-A505-04F36D793ACB}"/>
                </a:ext>
              </a:extLst>
            </p:cNvPr>
            <p:cNvGrpSpPr/>
            <p:nvPr/>
          </p:nvGrpSpPr>
          <p:grpSpPr>
            <a:xfrm rot="16200000">
              <a:off x="9596559" y="2273327"/>
              <a:ext cx="499080" cy="871782"/>
              <a:chOff x="3850364" y="4168516"/>
              <a:chExt cx="499080" cy="871782"/>
            </a:xfrm>
          </p:grpSpPr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E2CFFB58-A732-45B7-90CD-481B20512B6E}"/>
                  </a:ext>
                </a:extLst>
              </p:cNvPr>
              <p:cNvGrpSpPr/>
              <p:nvPr/>
            </p:nvGrpSpPr>
            <p:grpSpPr>
              <a:xfrm>
                <a:off x="3850364" y="4168516"/>
                <a:ext cx="499080" cy="274658"/>
                <a:chOff x="7964424" y="466580"/>
                <a:chExt cx="673139" cy="370448"/>
              </a:xfrm>
            </p:grpSpPr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162F9861-034E-417A-B79D-A640D1F00E0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64424" y="466580"/>
                  <a:ext cx="673139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EFDFDFC2-A4D9-4264-AFE8-142DC24C3A53}"/>
                    </a:ext>
                  </a:extLst>
                </p:cNvPr>
                <p:cNvCxnSpPr/>
                <p:nvPr/>
              </p:nvCxnSpPr>
              <p:spPr>
                <a:xfrm>
                  <a:off x="8065480" y="656492"/>
                  <a:ext cx="47361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Straight Connector 100">
                  <a:extLst>
                    <a:ext uri="{FF2B5EF4-FFF2-40B4-BE49-F238E27FC236}">
                      <a16:creationId xmlns:a16="http://schemas.microsoft.com/office/drawing/2014/main" id="{7BC66BD0-4B03-467B-8DD2-A44CCAA31DCD}"/>
                    </a:ext>
                  </a:extLst>
                </p:cNvPr>
                <p:cNvCxnSpPr/>
                <p:nvPr/>
              </p:nvCxnSpPr>
              <p:spPr>
                <a:xfrm>
                  <a:off x="8166295" y="837028"/>
                  <a:ext cx="26494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FBE1F824-0640-47FE-B3C3-22C1DB087A26}"/>
                  </a:ext>
                </a:extLst>
              </p:cNvPr>
              <p:cNvSpPr txBox="1"/>
              <p:nvPr/>
            </p:nvSpPr>
            <p:spPr>
              <a:xfrm rot="5400000">
                <a:off x="3794504" y="4554578"/>
                <a:ext cx="6021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Segoe Condensed" panose="020B0606040200020203" pitchFamily="34" charset="0"/>
                  </a:rPr>
                  <a:t>GND</a:t>
                </a:r>
              </a:p>
            </p:txBody>
          </p:sp>
        </p:grpSp>
        <p:sp>
          <p:nvSpPr>
            <p:cNvPr id="96" name="Freeform 2">
              <a:extLst>
                <a:ext uri="{FF2B5EF4-FFF2-40B4-BE49-F238E27FC236}">
                  <a16:creationId xmlns:a16="http://schemas.microsoft.com/office/drawing/2014/main" id="{40D32D8A-18DE-48AA-B3AB-FF6DCE686E2C}"/>
                </a:ext>
              </a:extLst>
            </p:cNvPr>
            <p:cNvSpPr/>
            <p:nvPr/>
          </p:nvSpPr>
          <p:spPr>
            <a:xfrm flipV="1">
              <a:off x="8724694" y="2659141"/>
              <a:ext cx="683358" cy="45719"/>
            </a:xfrm>
            <a:custGeom>
              <a:avLst/>
              <a:gdLst>
                <a:gd name="connsiteX0" fmla="*/ 0 w 1129553"/>
                <a:gd name="connsiteY0" fmla="*/ 0 h 753035"/>
                <a:gd name="connsiteX1" fmla="*/ 0 w 1129553"/>
                <a:gd name="connsiteY1" fmla="*/ 389965 h 753035"/>
                <a:gd name="connsiteX2" fmla="*/ 1129553 w 1129553"/>
                <a:gd name="connsiteY2" fmla="*/ 389965 h 753035"/>
                <a:gd name="connsiteX3" fmla="*/ 1129553 w 1129553"/>
                <a:gd name="connsiteY3" fmla="*/ 753035 h 753035"/>
                <a:gd name="connsiteX0" fmla="*/ 0 w 1129553"/>
                <a:gd name="connsiteY0" fmla="*/ 0 h 363070"/>
                <a:gd name="connsiteX1" fmla="*/ 1129553 w 1129553"/>
                <a:gd name="connsiteY1" fmla="*/ 0 h 363070"/>
                <a:gd name="connsiteX2" fmla="*/ 1129553 w 1129553"/>
                <a:gd name="connsiteY2" fmla="*/ 363070 h 363070"/>
                <a:gd name="connsiteX0" fmla="*/ 0 w 1129553"/>
                <a:gd name="connsiteY0" fmla="*/ 0 h 0"/>
                <a:gd name="connsiteX1" fmla="*/ 1129553 w 1129553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553">
                  <a:moveTo>
                    <a:pt x="0" y="0"/>
                  </a:moveTo>
                  <a:lnTo>
                    <a:pt x="1129553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6986014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DE2D39D-4F77-4EC2-B2BC-5CC3D39A0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681" y="173140"/>
            <a:ext cx="11118883" cy="6166589"/>
          </a:xfrm>
          <a:prstGeom prst="rect">
            <a:avLst/>
          </a:prstGeom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2669B7FF-07FA-4E82-BDED-653540CA650B}"/>
              </a:ext>
            </a:extLst>
          </p:cNvPr>
          <p:cNvGrpSpPr/>
          <p:nvPr/>
        </p:nvGrpSpPr>
        <p:grpSpPr>
          <a:xfrm>
            <a:off x="6242679" y="2733214"/>
            <a:ext cx="655164" cy="523220"/>
            <a:chOff x="6242679" y="2733214"/>
            <a:chExt cx="655164" cy="52322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C7FE44C-4615-4EDA-8693-4929ABFCD3A0}"/>
                </a:ext>
              </a:extLst>
            </p:cNvPr>
            <p:cNvSpPr/>
            <p:nvPr/>
          </p:nvSpPr>
          <p:spPr>
            <a:xfrm>
              <a:off x="6423033" y="2733214"/>
              <a:ext cx="474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chemeClr val="accent2">
                      <a:lumMod val="75000"/>
                    </a:schemeClr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800" b="1" baseline="-25000" dirty="0">
                  <a:solidFill>
                    <a:schemeClr val="accent2">
                      <a:lumMod val="75000"/>
                    </a:schemeClr>
                  </a:solidFill>
                  <a:latin typeface="Segoe Condensed" panose="020B0606040200020203" pitchFamily="34" charset="0"/>
                </a:rPr>
                <a:t>1</a:t>
              </a:r>
              <a:endParaRPr lang="en-US" sz="2800" dirty="0">
                <a:latin typeface="Segoe Condensed" panose="020B0606040200020203" pitchFamily="34" charset="0"/>
              </a:endParaRPr>
            </a:p>
          </p:txBody>
        </p: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5F221E0-C72F-417B-936C-9D8215935A49}"/>
                </a:ext>
              </a:extLst>
            </p:cNvPr>
            <p:cNvCxnSpPr>
              <a:cxnSpLocks/>
            </p:cNvCxnSpPr>
            <p:nvPr/>
          </p:nvCxnSpPr>
          <p:spPr>
            <a:xfrm>
              <a:off x="6242679" y="2994824"/>
              <a:ext cx="212817" cy="0"/>
            </a:xfrm>
            <a:prstGeom prst="line">
              <a:avLst/>
            </a:prstGeom>
            <a:ln w="25400">
              <a:solidFill>
                <a:srgbClr val="C55A1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941E3C97-45B6-4039-85B1-B2CC8A3E43B9}"/>
              </a:ext>
            </a:extLst>
          </p:cNvPr>
          <p:cNvGrpSpPr/>
          <p:nvPr/>
        </p:nvGrpSpPr>
        <p:grpSpPr>
          <a:xfrm>
            <a:off x="6242679" y="3490131"/>
            <a:ext cx="655164" cy="523220"/>
            <a:chOff x="6242679" y="3490131"/>
            <a:chExt cx="655164" cy="52322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84932B4-FF12-4E77-8362-C1BE394ABEA6}"/>
                </a:ext>
              </a:extLst>
            </p:cNvPr>
            <p:cNvSpPr/>
            <p:nvPr/>
          </p:nvSpPr>
          <p:spPr>
            <a:xfrm>
              <a:off x="6423033" y="3490131"/>
              <a:ext cx="474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R</a:t>
              </a:r>
              <a:r>
                <a:rPr lang="en-US" sz="2800" b="1" baseline="-25000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2</a:t>
              </a:r>
              <a:endParaRPr lang="en-US" sz="2800" dirty="0">
                <a:solidFill>
                  <a:srgbClr val="0070C0"/>
                </a:solidFill>
                <a:latin typeface="Segoe Condensed" panose="020B0606040200020203" pitchFamily="34" charset="0"/>
              </a:endParaRP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8A2E17BB-4226-42CA-9994-C21C6B3168EC}"/>
                </a:ext>
              </a:extLst>
            </p:cNvPr>
            <p:cNvCxnSpPr>
              <a:cxnSpLocks/>
            </p:cNvCxnSpPr>
            <p:nvPr/>
          </p:nvCxnSpPr>
          <p:spPr>
            <a:xfrm>
              <a:off x="6242679" y="3749966"/>
              <a:ext cx="212817" cy="0"/>
            </a:xfrm>
            <a:prstGeom prst="line">
              <a:avLst/>
            </a:prstGeom>
            <a:ln w="254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8014CA68-ECBD-4BA6-B926-8448DA545EE2}"/>
              </a:ext>
            </a:extLst>
          </p:cNvPr>
          <p:cNvGrpSpPr/>
          <p:nvPr/>
        </p:nvGrpSpPr>
        <p:grpSpPr>
          <a:xfrm>
            <a:off x="821159" y="2733214"/>
            <a:ext cx="3273163" cy="1590794"/>
            <a:chOff x="821159" y="2733214"/>
            <a:chExt cx="3273163" cy="1590794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B06FB094-610D-49AD-A17B-500023DA4B82}"/>
                </a:ext>
              </a:extLst>
            </p:cNvPr>
            <p:cNvSpPr txBox="1"/>
            <p:nvPr/>
          </p:nvSpPr>
          <p:spPr>
            <a:xfrm>
              <a:off x="821159" y="2733214"/>
              <a:ext cx="327316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C000"/>
                  </a:solidFill>
                  <a:latin typeface="Segoe Condensed" panose="020B0606040200020203" pitchFamily="34" charset="0"/>
                </a:defRPr>
              </a:lvl1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Current </a:t>
              </a:r>
              <a:r>
                <a:rPr lang="en-US" sz="2400" dirty="0">
                  <a:solidFill>
                    <a:schemeClr val="bg1"/>
                  </a:solidFill>
                </a:rPr>
                <a:t>is constant regardless of wiper position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B815386-F4B5-49B8-A760-85C4B638BA93}"/>
                </a:ext>
              </a:extLst>
            </p:cNvPr>
            <p:cNvCxnSpPr/>
            <p:nvPr/>
          </p:nvCxnSpPr>
          <p:spPr>
            <a:xfrm>
              <a:off x="3512960" y="3653088"/>
              <a:ext cx="0" cy="670920"/>
            </a:xfrm>
            <a:prstGeom prst="straightConnector1">
              <a:avLst/>
            </a:prstGeom>
            <a:ln w="25400">
              <a:solidFill>
                <a:schemeClr val="bg1"/>
              </a:solidFill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1F094B1-8A4E-44FD-A796-0B2964EA3830}"/>
                  </a:ext>
                </a:extLst>
              </p:cNvPr>
              <p:cNvSpPr txBox="1"/>
              <p:nvPr/>
            </p:nvSpPr>
            <p:spPr>
              <a:xfrm>
                <a:off x="1010551" y="3564211"/>
                <a:ext cx="2055243" cy="397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den>
                    </m:f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l-GR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den>
                    </m:f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=5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𝑚𝐴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61F094B1-8A4E-44FD-A796-0B2964EA38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0551" y="3564211"/>
                <a:ext cx="2055243" cy="397096"/>
              </a:xfrm>
              <a:prstGeom prst="rect">
                <a:avLst/>
              </a:prstGeom>
              <a:blipFill>
                <a:blip r:embed="rId3"/>
                <a:stretch>
                  <a:fillRect l="-3704" r="-617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6" name="Group 25">
            <a:extLst>
              <a:ext uri="{FF2B5EF4-FFF2-40B4-BE49-F238E27FC236}">
                <a16:creationId xmlns:a16="http://schemas.microsoft.com/office/drawing/2014/main" id="{D12E0863-D0B9-4C50-ACFC-D6A7270227C4}"/>
              </a:ext>
            </a:extLst>
          </p:cNvPr>
          <p:cNvGrpSpPr/>
          <p:nvPr/>
        </p:nvGrpSpPr>
        <p:grpSpPr>
          <a:xfrm>
            <a:off x="5621664" y="1913046"/>
            <a:ext cx="2891738" cy="689475"/>
            <a:chOff x="5621664" y="1913046"/>
            <a:chExt cx="2891738" cy="689475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89767C5-2B99-4716-918A-D868617182E3}"/>
                </a:ext>
              </a:extLst>
            </p:cNvPr>
            <p:cNvSpPr txBox="1"/>
            <p:nvPr/>
          </p:nvSpPr>
          <p:spPr>
            <a:xfrm>
              <a:off x="5827119" y="1913046"/>
              <a:ext cx="2686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C000"/>
                  </a:solidFill>
                  <a:latin typeface="Segoe Condensed" panose="020B0606040200020203" pitchFamily="34" charset="0"/>
                </a:defRPr>
              </a:lvl1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1k</a:t>
              </a:r>
              <a:r>
                <a:rPr lang="el-GR" sz="2400" b="1" dirty="0" err="1">
                  <a:solidFill>
                    <a:schemeClr val="bg1"/>
                  </a:solidFill>
                </a:rPr>
                <a:t>Ω</a:t>
              </a:r>
              <a:r>
                <a:rPr lang="en-US" sz="2400" b="1" dirty="0">
                  <a:solidFill>
                    <a:schemeClr val="bg1"/>
                  </a:solidFill>
                </a:rPr>
                <a:t> </a:t>
              </a:r>
              <a:r>
                <a:rPr lang="en-US" sz="2400" dirty="0">
                  <a:solidFill>
                    <a:schemeClr val="bg1"/>
                  </a:solidFill>
                </a:rPr>
                <a:t>potentiometer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6A493A57-A6CD-4126-8EBD-2ABCB465A7E3}"/>
                </a:ext>
              </a:extLst>
            </p:cNvPr>
            <p:cNvSpPr/>
            <p:nvPr/>
          </p:nvSpPr>
          <p:spPr>
            <a:xfrm>
              <a:off x="5621664" y="2175080"/>
              <a:ext cx="600582" cy="427441"/>
            </a:xfrm>
            <a:custGeom>
              <a:avLst/>
              <a:gdLst>
                <a:gd name="connsiteX0" fmla="*/ 0 w 600582"/>
                <a:gd name="connsiteY0" fmla="*/ 427441 h 427441"/>
                <a:gd name="connsiteX1" fmla="*/ 227247 w 600582"/>
                <a:gd name="connsiteY1" fmla="*/ 0 h 427441"/>
                <a:gd name="connsiteX2" fmla="*/ 600582 w 600582"/>
                <a:gd name="connsiteY2" fmla="*/ 0 h 427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0582" h="427441">
                  <a:moveTo>
                    <a:pt x="0" y="427441"/>
                  </a:moveTo>
                  <a:lnTo>
                    <a:pt x="227247" y="0"/>
                  </a:lnTo>
                  <a:lnTo>
                    <a:pt x="600582" y="0"/>
                  </a:lnTo>
                </a:path>
              </a:pathLst>
            </a:cu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6D24347B-39A5-4B05-9AAF-AE384E8609D5}"/>
              </a:ext>
            </a:extLst>
          </p:cNvPr>
          <p:cNvSpPr txBox="1"/>
          <p:nvPr/>
        </p:nvSpPr>
        <p:spPr>
          <a:xfrm>
            <a:off x="7033848" y="3762021"/>
            <a:ext cx="45371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>
                <a:solidFill>
                  <a:srgbClr val="FFC000"/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sz="2400" dirty="0">
                <a:solidFill>
                  <a:schemeClr val="bg1"/>
                </a:solidFill>
              </a:rPr>
              <a:t>Watch </a:t>
            </a:r>
            <a:r>
              <a:rPr lang="en-US" sz="2400" dirty="0" err="1">
                <a:solidFill>
                  <a:schemeClr val="bg1"/>
                </a:solidFill>
              </a:rPr>
              <a:t>V</a:t>
            </a:r>
            <a:r>
              <a:rPr lang="en-US" sz="2400" baseline="-25000" dirty="0" err="1">
                <a:solidFill>
                  <a:schemeClr val="bg1"/>
                </a:solidFill>
              </a:rPr>
              <a:t>out</a:t>
            </a:r>
            <a:r>
              <a:rPr lang="en-US" sz="2400" dirty="0">
                <a:solidFill>
                  <a:schemeClr val="bg1"/>
                </a:solidFill>
              </a:rPr>
              <a:t> change with the potentiometer wiper position.</a:t>
            </a:r>
          </a:p>
          <a:p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C276281B-8949-461C-B3E3-3C7F76FF2D44}"/>
              </a:ext>
            </a:extLst>
          </p:cNvPr>
          <p:cNvSpPr txBox="1"/>
          <p:nvPr/>
        </p:nvSpPr>
        <p:spPr>
          <a:xfrm>
            <a:off x="7969889" y="3110767"/>
            <a:ext cx="1030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>
                <a:solidFill>
                  <a:srgbClr val="FFC000"/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sz="2400" b="1" dirty="0" err="1">
                <a:solidFill>
                  <a:schemeClr val="bg1"/>
                </a:solidFill>
              </a:rPr>
              <a:t>V</a:t>
            </a:r>
            <a:r>
              <a:rPr lang="en-US" sz="2400" b="1" baseline="-25000" dirty="0" err="1">
                <a:solidFill>
                  <a:schemeClr val="bg1"/>
                </a:solidFill>
              </a:rPr>
              <a:t>out</a:t>
            </a:r>
            <a:endParaRPr lang="en-US" sz="2000" baseline="-25000" dirty="0">
              <a:solidFill>
                <a:schemeClr val="bg1"/>
              </a:solidFill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33DBC9A3-EDC1-42A9-9DAC-24C80AA9CBD0}"/>
              </a:ext>
            </a:extLst>
          </p:cNvPr>
          <p:cNvSpPr/>
          <p:nvPr/>
        </p:nvSpPr>
        <p:spPr>
          <a:xfrm>
            <a:off x="6921011" y="4708530"/>
            <a:ext cx="476284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  <a:latin typeface="Segoe Condensed" panose="020B0606040200020203" pitchFamily="34" charset="0"/>
              </a:rPr>
              <a:t>Hence, why they call it a </a:t>
            </a:r>
            <a:r>
              <a:rPr lang="en-US" sz="2400" b="1" dirty="0">
                <a:solidFill>
                  <a:schemeClr val="bg1"/>
                </a:solidFill>
                <a:latin typeface="Segoe Condensed" panose="020B0606040200020203" pitchFamily="34" charset="0"/>
              </a:rPr>
              <a:t>voltage divider</a:t>
            </a:r>
            <a:r>
              <a:rPr lang="en-US" sz="2400" dirty="0">
                <a:solidFill>
                  <a:schemeClr val="bg1"/>
                </a:solidFill>
                <a:latin typeface="Segoe Condensed" panose="020B0606040200020203" pitchFamily="34" charset="0"/>
              </a:rPr>
              <a:t>.</a:t>
            </a:r>
            <a:r>
              <a:rPr lang="en-US" sz="2400" b="1" dirty="0">
                <a:solidFill>
                  <a:schemeClr val="bg1"/>
                </a:solidFill>
                <a:latin typeface="Segoe Condensed" panose="020B0606040200020203" pitchFamily="34" charset="0"/>
              </a:rPr>
              <a:t> 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3ACDF986-D3BF-4479-9B40-691B332F2D14}"/>
              </a:ext>
            </a:extLst>
          </p:cNvPr>
          <p:cNvSpPr/>
          <p:nvPr/>
        </p:nvSpPr>
        <p:spPr>
          <a:xfrm>
            <a:off x="6570220" y="5280871"/>
            <a:ext cx="51267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Segoe Condensed" panose="020B0606040200020203" pitchFamily="34" charset="0"/>
              </a:rPr>
              <a:t>V</a:t>
            </a:r>
            <a:r>
              <a:rPr lang="en-US" sz="2400" b="1" baseline="-25000" dirty="0" err="1">
                <a:solidFill>
                  <a:schemeClr val="bg1"/>
                </a:solidFill>
                <a:latin typeface="Segoe Condensed" panose="020B0606040200020203" pitchFamily="34" charset="0"/>
              </a:rPr>
              <a:t>out</a:t>
            </a:r>
            <a:r>
              <a:rPr lang="en-US" sz="2400" dirty="0">
                <a:solidFill>
                  <a:schemeClr val="bg1"/>
                </a:solidFill>
                <a:latin typeface="Segoe Condensed" panose="020B0606040200020203" pitchFamily="34" charset="0"/>
              </a:rPr>
              <a:t> will follow the </a:t>
            </a:r>
            <a:r>
              <a:rPr lang="en-US" sz="2400" b="1" dirty="0">
                <a:solidFill>
                  <a:schemeClr val="bg1"/>
                </a:solidFill>
                <a:latin typeface="Segoe Condensed" panose="020B0606040200020203" pitchFamily="34" charset="0"/>
              </a:rPr>
              <a:t>voltage divider </a:t>
            </a:r>
            <a:r>
              <a:rPr lang="en-US" sz="2400" dirty="0">
                <a:solidFill>
                  <a:schemeClr val="bg1"/>
                </a:solidFill>
                <a:latin typeface="Segoe Condensed" panose="020B0606040200020203" pitchFamily="34" charset="0"/>
              </a:rPr>
              <a:t>equation:</a:t>
            </a:r>
            <a:r>
              <a:rPr lang="en-US" sz="2400" b="1" dirty="0">
                <a:solidFill>
                  <a:schemeClr val="bg1"/>
                </a:solidFill>
                <a:latin typeface="Segoe Condensed" panose="020B0606040200020203" pitchFamily="34" charset="0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AE7FB06-3AAB-4C49-A871-57ABB4539987}"/>
                  </a:ext>
                </a:extLst>
              </p:cNvPr>
              <p:cNvSpPr txBox="1"/>
              <p:nvPr/>
            </p:nvSpPr>
            <p:spPr>
              <a:xfrm>
                <a:off x="6660438" y="5829806"/>
                <a:ext cx="2385718" cy="5682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n-US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r>
                      <a:rPr lang="en-US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1AE7FB06-3AAB-4C49-A871-57ABB45399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660438" y="5829806"/>
                <a:ext cx="2385718" cy="56829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07E968CB-4090-455A-90D6-5BE33D66AFB4}"/>
              </a:ext>
            </a:extLst>
          </p:cNvPr>
          <p:cNvCxnSpPr>
            <a:cxnSpLocks/>
          </p:cNvCxnSpPr>
          <p:nvPr/>
        </p:nvCxnSpPr>
        <p:spPr>
          <a:xfrm flipH="1" flipV="1">
            <a:off x="5729921" y="3380257"/>
            <a:ext cx="695233" cy="1"/>
          </a:xfrm>
          <a:prstGeom prst="straightConnector1">
            <a:avLst/>
          </a:prstGeom>
          <a:noFill/>
          <a:ln w="44450" cap="rnd">
            <a:solidFill>
              <a:schemeClr val="tx1"/>
            </a:solidFill>
            <a:round/>
            <a:headEnd type="oval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3823B2A-8776-4C7B-9397-2AE7DC1D4BD2}"/>
              </a:ext>
            </a:extLst>
          </p:cNvPr>
          <p:cNvGrpSpPr/>
          <p:nvPr/>
        </p:nvGrpSpPr>
        <p:grpSpPr>
          <a:xfrm rot="5400000">
            <a:off x="3188939" y="3284086"/>
            <a:ext cx="4329320" cy="645373"/>
            <a:chOff x="5952670" y="2459678"/>
            <a:chExt cx="4329320" cy="645373"/>
          </a:xfrm>
        </p:grpSpPr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5D2BEC76-6FF4-4E55-BF95-604D06AE3BD8}"/>
                </a:ext>
              </a:extLst>
            </p:cNvPr>
            <p:cNvSpPr/>
            <p:nvPr/>
          </p:nvSpPr>
          <p:spPr>
            <a:xfrm rot="10800000">
              <a:off x="7063981" y="2535763"/>
              <a:ext cx="1653667" cy="338194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44450" cap="rnd">
              <a:solidFill>
                <a:schemeClr val="tx1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7A238F73-914F-4B44-A6CC-24294FEE101D}"/>
                </a:ext>
              </a:extLst>
            </p:cNvPr>
            <p:cNvSpPr txBox="1"/>
            <p:nvPr/>
          </p:nvSpPr>
          <p:spPr>
            <a:xfrm>
              <a:off x="6773243" y="2758687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1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526034F-2BA0-4517-9F9C-AC8C98221DA7}"/>
                </a:ext>
              </a:extLst>
            </p:cNvPr>
            <p:cNvSpPr txBox="1"/>
            <p:nvPr/>
          </p:nvSpPr>
          <p:spPr>
            <a:xfrm>
              <a:off x="8435572" y="2766497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3</a:t>
              </a:r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27ACE477-C959-4C78-9148-6FE4B18126E9}"/>
                </a:ext>
              </a:extLst>
            </p:cNvPr>
            <p:cNvGrpSpPr/>
            <p:nvPr/>
          </p:nvGrpSpPr>
          <p:grpSpPr>
            <a:xfrm>
              <a:off x="5952670" y="2505215"/>
              <a:ext cx="1119023" cy="369332"/>
              <a:chOff x="2644163" y="3551393"/>
              <a:chExt cx="1119023" cy="369332"/>
            </a:xfrm>
          </p:grpSpPr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00E10B80-B7B6-4904-AA36-6EED1BFBE5C5}"/>
                  </a:ext>
                </a:extLst>
              </p:cNvPr>
              <p:cNvSpPr/>
              <p:nvPr/>
            </p:nvSpPr>
            <p:spPr>
              <a:xfrm flipV="1">
                <a:off x="3073566" y="3694606"/>
                <a:ext cx="689620" cy="53301"/>
              </a:xfrm>
              <a:custGeom>
                <a:avLst/>
                <a:gdLst>
                  <a:gd name="connsiteX0" fmla="*/ 330200 w 330200"/>
                  <a:gd name="connsiteY0" fmla="*/ 317500 h 317500"/>
                  <a:gd name="connsiteX1" fmla="*/ 0 w 330200"/>
                  <a:gd name="connsiteY1" fmla="*/ 317500 h 317500"/>
                  <a:gd name="connsiteX2" fmla="*/ 0 w 330200"/>
                  <a:gd name="connsiteY2" fmla="*/ 0 h 317500"/>
                  <a:gd name="connsiteX0" fmla="*/ 330200 w 330200"/>
                  <a:gd name="connsiteY0" fmla="*/ 0 h 0"/>
                  <a:gd name="connsiteX1" fmla="*/ 0 w 33020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30200">
                    <a:moveTo>
                      <a:pt x="330200" y="0"/>
                    </a:moveTo>
                    <a:lnTo>
                      <a:pt x="0" y="0"/>
                    </a:lnTo>
                  </a:path>
                </a:pathLst>
              </a:custGeom>
              <a:ln w="44450" cap="rnd">
                <a:solidFill>
                  <a:schemeClr val="tx1"/>
                </a:solidFill>
                <a:round/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78F4F2D2-ADC4-4E38-91AA-DCEC45406563}"/>
                  </a:ext>
                </a:extLst>
              </p:cNvPr>
              <p:cNvSpPr txBox="1"/>
              <p:nvPr/>
            </p:nvSpPr>
            <p:spPr>
              <a:xfrm>
                <a:off x="2644163" y="3551393"/>
                <a:ext cx="6021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Segoe Condensed" panose="020B0606040200020203" pitchFamily="34" charset="0"/>
                  </a:rPr>
                  <a:t>5V</a:t>
                </a:r>
              </a:p>
            </p:txBody>
          </p:sp>
        </p:grp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345B42BF-F473-45E0-A05D-F2D6F495A513}"/>
                </a:ext>
              </a:extLst>
            </p:cNvPr>
            <p:cNvGrpSpPr/>
            <p:nvPr/>
          </p:nvGrpSpPr>
          <p:grpSpPr>
            <a:xfrm rot="16200000">
              <a:off x="9596559" y="2273327"/>
              <a:ext cx="499080" cy="871782"/>
              <a:chOff x="3850364" y="4168516"/>
              <a:chExt cx="499080" cy="871782"/>
            </a:xfrm>
          </p:grpSpPr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4A6F5EBF-6138-42C1-8178-1ECF8A1D52F7}"/>
                  </a:ext>
                </a:extLst>
              </p:cNvPr>
              <p:cNvGrpSpPr/>
              <p:nvPr/>
            </p:nvGrpSpPr>
            <p:grpSpPr>
              <a:xfrm>
                <a:off x="3850364" y="4168516"/>
                <a:ext cx="499080" cy="274658"/>
                <a:chOff x="7964424" y="466580"/>
                <a:chExt cx="673139" cy="370448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4956DBE1-D27B-4848-B13B-3A901D56EB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964424" y="466580"/>
                  <a:ext cx="673139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671D4CE3-C486-4109-B769-B18D627810D5}"/>
                    </a:ext>
                  </a:extLst>
                </p:cNvPr>
                <p:cNvCxnSpPr/>
                <p:nvPr/>
              </p:nvCxnSpPr>
              <p:spPr>
                <a:xfrm>
                  <a:off x="8065480" y="656492"/>
                  <a:ext cx="47361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06ABB01C-9566-4A56-A7C1-6052EBBABAD0}"/>
                    </a:ext>
                  </a:extLst>
                </p:cNvPr>
                <p:cNvCxnSpPr/>
                <p:nvPr/>
              </p:nvCxnSpPr>
              <p:spPr>
                <a:xfrm>
                  <a:off x="8166295" y="837028"/>
                  <a:ext cx="264942" cy="0"/>
                </a:xfrm>
                <a:prstGeom prst="line">
                  <a:avLst/>
                </a:prstGeom>
                <a:ln w="44450" cap="rnd">
                  <a:solidFill>
                    <a:schemeClr val="tx1"/>
                  </a:solidFill>
                  <a:round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95FF40AD-FA30-4504-809D-8E0A9B9B416B}"/>
                  </a:ext>
                </a:extLst>
              </p:cNvPr>
              <p:cNvSpPr txBox="1"/>
              <p:nvPr/>
            </p:nvSpPr>
            <p:spPr>
              <a:xfrm rot="5400000">
                <a:off x="3794504" y="4554578"/>
                <a:ext cx="60210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Segoe Condensed" panose="020B0606040200020203" pitchFamily="34" charset="0"/>
                  </a:rPr>
                  <a:t>GND</a:t>
                </a:r>
              </a:p>
            </p:txBody>
          </p:sp>
        </p:grpSp>
        <p:sp>
          <p:nvSpPr>
            <p:cNvPr id="57" name="Freeform 2">
              <a:extLst>
                <a:ext uri="{FF2B5EF4-FFF2-40B4-BE49-F238E27FC236}">
                  <a16:creationId xmlns:a16="http://schemas.microsoft.com/office/drawing/2014/main" id="{DCC6F32D-859C-42D5-BF57-EB2E4910B0FF}"/>
                </a:ext>
              </a:extLst>
            </p:cNvPr>
            <p:cNvSpPr/>
            <p:nvPr/>
          </p:nvSpPr>
          <p:spPr>
            <a:xfrm flipV="1">
              <a:off x="8724694" y="2659141"/>
              <a:ext cx="683358" cy="45719"/>
            </a:xfrm>
            <a:custGeom>
              <a:avLst/>
              <a:gdLst>
                <a:gd name="connsiteX0" fmla="*/ 0 w 1129553"/>
                <a:gd name="connsiteY0" fmla="*/ 0 h 753035"/>
                <a:gd name="connsiteX1" fmla="*/ 0 w 1129553"/>
                <a:gd name="connsiteY1" fmla="*/ 389965 h 753035"/>
                <a:gd name="connsiteX2" fmla="*/ 1129553 w 1129553"/>
                <a:gd name="connsiteY2" fmla="*/ 389965 h 753035"/>
                <a:gd name="connsiteX3" fmla="*/ 1129553 w 1129553"/>
                <a:gd name="connsiteY3" fmla="*/ 753035 h 753035"/>
                <a:gd name="connsiteX0" fmla="*/ 0 w 1129553"/>
                <a:gd name="connsiteY0" fmla="*/ 0 h 363070"/>
                <a:gd name="connsiteX1" fmla="*/ 1129553 w 1129553"/>
                <a:gd name="connsiteY1" fmla="*/ 0 h 363070"/>
                <a:gd name="connsiteX2" fmla="*/ 1129553 w 1129553"/>
                <a:gd name="connsiteY2" fmla="*/ 363070 h 363070"/>
                <a:gd name="connsiteX0" fmla="*/ 0 w 1129553"/>
                <a:gd name="connsiteY0" fmla="*/ 0 h 0"/>
                <a:gd name="connsiteX1" fmla="*/ 1129553 w 1129553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29553">
                  <a:moveTo>
                    <a:pt x="0" y="0"/>
                  </a:moveTo>
                  <a:lnTo>
                    <a:pt x="1129553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5" name="TextBox 64">
            <a:extLst>
              <a:ext uri="{FF2B5EF4-FFF2-40B4-BE49-F238E27FC236}">
                <a16:creationId xmlns:a16="http://schemas.microsoft.com/office/drawing/2014/main" id="{314530A5-6D59-4478-BC3C-1B4895C932E9}"/>
              </a:ext>
            </a:extLst>
          </p:cNvPr>
          <p:cNvSpPr txBox="1"/>
          <p:nvPr/>
        </p:nvSpPr>
        <p:spPr>
          <a:xfrm>
            <a:off x="6497327" y="3195591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94621842-0D7E-4B0B-9EA0-4877AF17DC15}"/>
              </a:ext>
            </a:extLst>
          </p:cNvPr>
          <p:cNvSpPr/>
          <p:nvPr/>
        </p:nvSpPr>
        <p:spPr>
          <a:xfrm>
            <a:off x="459905" y="6270944"/>
            <a:ext cx="654689" cy="35710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0275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40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7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975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35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6500"/>
                            </p:stCondLst>
                            <p:childTnLst>
                              <p:par>
                                <p:cTn id="46" presetID="10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9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9" grpId="0"/>
      <p:bldP spid="31" grpId="0"/>
      <p:bldP spid="32" grpId="0"/>
      <p:bldP spid="33" grpId="0"/>
      <p:bldP spid="65" grpId="0"/>
      <p:bldP spid="6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 Trimpot 2K Ohm with Knob">
            <a:extLst>
              <a:ext uri="{FF2B5EF4-FFF2-40B4-BE49-F238E27FC236}">
                <a16:creationId xmlns:a16="http://schemas.microsoft.com/office/drawing/2014/main" id="{13A6EEEF-29D4-4A8D-910D-E440A01D4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2200" y="1993478"/>
            <a:ext cx="2533433" cy="2533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6mm Potentiometer for Guitar Pedals | 18T Knurled Shaft">
            <a:extLst>
              <a:ext uri="{FF2B5EF4-FFF2-40B4-BE49-F238E27FC236}">
                <a16:creationId xmlns:a16="http://schemas.microsoft.com/office/drawing/2014/main" id="{B2D5BB57-B6B6-4D80-84B3-F61A61777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026" y="1923651"/>
            <a:ext cx="2601452" cy="260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6686986" y="1880521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6866625" y="2950234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7439660" y="2827766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7818090" y="2950234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C28F12E-CF0E-467E-B565-029C89A2A396}"/>
              </a:ext>
            </a:extLst>
          </p:cNvPr>
          <p:cNvSpPr/>
          <p:nvPr/>
        </p:nvSpPr>
        <p:spPr>
          <a:xfrm>
            <a:off x="6559550" y="1784350"/>
            <a:ext cx="1758941" cy="152400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54C454B-6DE9-4EC0-90C2-74115AAE8FC8}"/>
              </a:ext>
            </a:extLst>
          </p:cNvPr>
          <p:cNvGrpSpPr/>
          <p:nvPr/>
        </p:nvGrpSpPr>
        <p:grpSpPr>
          <a:xfrm rot="3960000">
            <a:off x="6970143" y="2130724"/>
            <a:ext cx="939034" cy="938776"/>
            <a:chOff x="6970143" y="2130724"/>
            <a:chExt cx="939034" cy="938776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BE7CBFA-9BC1-401C-8B78-4B0E43007A55}"/>
                </a:ext>
              </a:extLst>
            </p:cNvPr>
            <p:cNvGrpSpPr/>
            <p:nvPr/>
          </p:nvGrpSpPr>
          <p:grpSpPr>
            <a:xfrm>
              <a:off x="6970143" y="2130724"/>
              <a:ext cx="709871" cy="709742"/>
              <a:chOff x="6970143" y="2130724"/>
              <a:chExt cx="709871" cy="709742"/>
            </a:xfrm>
          </p:grpSpPr>
          <p:sp>
            <p:nvSpPr>
              <p:cNvPr id="10" name="Circle: Hollow 9">
                <a:extLst>
                  <a:ext uri="{FF2B5EF4-FFF2-40B4-BE49-F238E27FC236}">
                    <a16:creationId xmlns:a16="http://schemas.microsoft.com/office/drawing/2014/main" id="{4A9FC938-03AA-45A9-8BD8-F16280733D03}"/>
                  </a:ext>
                </a:extLst>
              </p:cNvPr>
              <p:cNvSpPr/>
              <p:nvPr/>
            </p:nvSpPr>
            <p:spPr>
              <a:xfrm>
                <a:off x="7199306" y="2359758"/>
                <a:ext cx="480708" cy="480708"/>
              </a:xfrm>
              <a:prstGeom prst="donut">
                <a:avLst>
                  <a:gd name="adj" fmla="val 23335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36ABBE2-0497-47BB-BEC7-0515A75C9E22}"/>
                  </a:ext>
                </a:extLst>
              </p:cNvPr>
              <p:cNvCxnSpPr>
                <a:stCxn id="10" idx="1"/>
              </p:cNvCxnSpPr>
              <p:nvPr/>
            </p:nvCxnSpPr>
            <p:spPr>
              <a:xfrm flipH="1" flipV="1">
                <a:off x="6970143" y="2130724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8520777-9910-4823-8AB6-F4D18EA81C72}"/>
                </a:ext>
              </a:extLst>
            </p:cNvPr>
            <p:cNvCxnSpPr>
              <a:cxnSpLocks/>
            </p:cNvCxnSpPr>
            <p:nvPr/>
          </p:nvCxnSpPr>
          <p:spPr>
            <a:xfrm>
              <a:off x="7609616" y="2770068"/>
              <a:ext cx="299561" cy="299432"/>
            </a:xfrm>
            <a:prstGeom prst="line">
              <a:avLst/>
            </a:prstGeom>
            <a:ln w="85725" cap="rnd">
              <a:solidFill>
                <a:srgbClr val="7F7F7F">
                  <a:alpha val="0"/>
                </a:srgb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991476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otentiometer_BasicVoltageDivider_CircuitJS">
            <a:hlinkClick r:id="" action="ppaction://media"/>
            <a:extLst>
              <a:ext uri="{FF2B5EF4-FFF2-40B4-BE49-F238E27FC236}">
                <a16:creationId xmlns:a16="http://schemas.microsoft.com/office/drawing/2014/main" id="{F362BBFC-1101-43AA-B421-A9C565A5BB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3567" y="770770"/>
            <a:ext cx="8712200" cy="495300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445EEF1A-32CB-450D-9596-2B86F3468DC7}"/>
              </a:ext>
            </a:extLst>
          </p:cNvPr>
          <p:cNvGrpSpPr/>
          <p:nvPr/>
        </p:nvGrpSpPr>
        <p:grpSpPr>
          <a:xfrm>
            <a:off x="821159" y="2733214"/>
            <a:ext cx="3273163" cy="1590794"/>
            <a:chOff x="821159" y="2733214"/>
            <a:chExt cx="3273163" cy="1590794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CF3792CD-B290-4F8C-9107-EE7C3D36B977}"/>
                </a:ext>
              </a:extLst>
            </p:cNvPr>
            <p:cNvSpPr txBox="1"/>
            <p:nvPr/>
          </p:nvSpPr>
          <p:spPr>
            <a:xfrm>
              <a:off x="821159" y="2733214"/>
              <a:ext cx="327316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C000"/>
                  </a:solidFill>
                  <a:latin typeface="Segoe Condensed" panose="020B0606040200020203" pitchFamily="34" charset="0"/>
                </a:defRPr>
              </a:lvl1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Current </a:t>
              </a:r>
              <a:r>
                <a:rPr lang="en-US" sz="2400" dirty="0">
                  <a:solidFill>
                    <a:schemeClr val="bg1"/>
                  </a:solidFill>
                </a:rPr>
                <a:t>is constant regardless of wiper position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2BFEC61A-5D78-4A8F-951A-E668D3C8B53E}"/>
                </a:ext>
              </a:extLst>
            </p:cNvPr>
            <p:cNvCxnSpPr/>
            <p:nvPr/>
          </p:nvCxnSpPr>
          <p:spPr>
            <a:xfrm>
              <a:off x="3512960" y="3653088"/>
              <a:ext cx="0" cy="670920"/>
            </a:xfrm>
            <a:prstGeom prst="straightConnector1">
              <a:avLst/>
            </a:prstGeom>
            <a:ln w="25400">
              <a:solidFill>
                <a:schemeClr val="bg1"/>
              </a:solidFill>
              <a:headEnd type="none"/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0F3B97D-57AB-4287-900F-CBD9CE37CB52}"/>
                  </a:ext>
                </a:extLst>
              </p:cNvPr>
              <p:cNvSpPr txBox="1"/>
              <p:nvPr/>
            </p:nvSpPr>
            <p:spPr>
              <a:xfrm>
                <a:off x="1010551" y="3564211"/>
                <a:ext cx="2055243" cy="39709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 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</m:t>
                        </m:r>
                      </m:den>
                    </m:f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5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lang="el-GR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Ω</m:t>
                        </m:r>
                      </m:den>
                    </m:f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=5</m:t>
                    </m:r>
                    <m:r>
                      <a:rPr lang="en-US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𝑚𝐴</m:t>
                    </m:r>
                  </m:oMath>
                </a14:m>
                <a:r>
                  <a:rPr lang="en-US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C0F3B97D-57AB-4287-900F-CBD9CE37CB5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0551" y="3564211"/>
                <a:ext cx="2055243" cy="397096"/>
              </a:xfrm>
              <a:prstGeom prst="rect">
                <a:avLst/>
              </a:prstGeom>
              <a:blipFill>
                <a:blip r:embed="rId5"/>
                <a:stretch>
                  <a:fillRect l="-3704" r="-617" b="-125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0" name="Group 19">
            <a:extLst>
              <a:ext uri="{FF2B5EF4-FFF2-40B4-BE49-F238E27FC236}">
                <a16:creationId xmlns:a16="http://schemas.microsoft.com/office/drawing/2014/main" id="{EF42DFBF-7FAA-4306-B595-432F4C3EC4A8}"/>
              </a:ext>
            </a:extLst>
          </p:cNvPr>
          <p:cNvGrpSpPr/>
          <p:nvPr/>
        </p:nvGrpSpPr>
        <p:grpSpPr>
          <a:xfrm>
            <a:off x="5621664" y="1913046"/>
            <a:ext cx="2891738" cy="689475"/>
            <a:chOff x="5621664" y="1913046"/>
            <a:chExt cx="2891738" cy="68947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9E624EA2-CC64-4A61-BDCC-9DB172898500}"/>
                </a:ext>
              </a:extLst>
            </p:cNvPr>
            <p:cNvSpPr txBox="1"/>
            <p:nvPr/>
          </p:nvSpPr>
          <p:spPr>
            <a:xfrm>
              <a:off x="5827119" y="1913046"/>
              <a:ext cx="26862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algn="r">
                <a:defRPr>
                  <a:solidFill>
                    <a:srgbClr val="FFC000"/>
                  </a:solidFill>
                  <a:latin typeface="Segoe Condensed" panose="020B0606040200020203" pitchFamily="34" charset="0"/>
                </a:defRPr>
              </a:lvl1pPr>
            </a:lstStyle>
            <a:p>
              <a:r>
                <a:rPr lang="en-US" sz="2400" b="1" dirty="0">
                  <a:solidFill>
                    <a:schemeClr val="bg1"/>
                  </a:solidFill>
                </a:rPr>
                <a:t>1K</a:t>
              </a:r>
              <a:r>
                <a:rPr lang="el-GR" sz="2400" b="1" dirty="0">
                  <a:solidFill>
                    <a:schemeClr val="bg1"/>
                  </a:solidFill>
                </a:rPr>
                <a:t>Ω</a:t>
              </a:r>
              <a:r>
                <a:rPr lang="en-US" sz="2400" b="1" dirty="0">
                  <a:solidFill>
                    <a:schemeClr val="bg1"/>
                  </a:solidFill>
                </a:rPr>
                <a:t> </a:t>
              </a:r>
              <a:r>
                <a:rPr lang="en-US" sz="2400" dirty="0">
                  <a:solidFill>
                    <a:schemeClr val="bg1"/>
                  </a:solidFill>
                </a:rPr>
                <a:t>potentiometer</a:t>
              </a:r>
              <a:endParaRPr lang="en-US" sz="2000" dirty="0">
                <a:solidFill>
                  <a:schemeClr val="bg1"/>
                </a:solidFill>
              </a:endParaRPr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F98EB19-1AD0-470C-A201-EE91D99BD2F1}"/>
                </a:ext>
              </a:extLst>
            </p:cNvPr>
            <p:cNvSpPr/>
            <p:nvPr/>
          </p:nvSpPr>
          <p:spPr>
            <a:xfrm>
              <a:off x="5621664" y="2175080"/>
              <a:ext cx="600582" cy="427441"/>
            </a:xfrm>
            <a:custGeom>
              <a:avLst/>
              <a:gdLst>
                <a:gd name="connsiteX0" fmla="*/ 0 w 600582"/>
                <a:gd name="connsiteY0" fmla="*/ 427441 h 427441"/>
                <a:gd name="connsiteX1" fmla="*/ 227247 w 600582"/>
                <a:gd name="connsiteY1" fmla="*/ 0 h 427441"/>
                <a:gd name="connsiteX2" fmla="*/ 600582 w 600582"/>
                <a:gd name="connsiteY2" fmla="*/ 0 h 427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0582" h="427441">
                  <a:moveTo>
                    <a:pt x="0" y="427441"/>
                  </a:moveTo>
                  <a:lnTo>
                    <a:pt x="227247" y="0"/>
                  </a:lnTo>
                  <a:lnTo>
                    <a:pt x="600582" y="0"/>
                  </a:lnTo>
                </a:path>
              </a:pathLst>
            </a:custGeom>
            <a:ln w="254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E58A0779-D1CD-419C-845C-D5AB8B6C1625}"/>
              </a:ext>
            </a:extLst>
          </p:cNvPr>
          <p:cNvSpPr txBox="1"/>
          <p:nvPr/>
        </p:nvSpPr>
        <p:spPr>
          <a:xfrm>
            <a:off x="7969889" y="3110767"/>
            <a:ext cx="10304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>
                <a:solidFill>
                  <a:srgbClr val="FFC000"/>
                </a:solidFill>
                <a:latin typeface="Segoe Condensed" panose="020B0606040200020203" pitchFamily="34" charset="0"/>
              </a:defRPr>
            </a:lvl1pPr>
          </a:lstStyle>
          <a:p>
            <a:r>
              <a:rPr lang="en-US" sz="2400" b="1" dirty="0" err="1">
                <a:solidFill>
                  <a:schemeClr val="bg1"/>
                </a:solidFill>
              </a:rPr>
              <a:t>V</a:t>
            </a:r>
            <a:r>
              <a:rPr lang="en-US" sz="2400" b="1" baseline="-25000" dirty="0" err="1">
                <a:solidFill>
                  <a:schemeClr val="bg1"/>
                </a:solidFill>
              </a:rPr>
              <a:t>out</a:t>
            </a:r>
            <a:endParaRPr lang="en-US" sz="2000" baseline="-25000" dirty="0">
              <a:solidFill>
                <a:schemeClr val="bg1"/>
              </a:solidFill>
            </a:endParaRP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64A98B6-D2A1-4D63-8F87-3707A71643CB}"/>
              </a:ext>
            </a:extLst>
          </p:cNvPr>
          <p:cNvSpPr/>
          <p:nvPr/>
        </p:nvSpPr>
        <p:spPr>
          <a:xfrm>
            <a:off x="8397256" y="3762021"/>
            <a:ext cx="309496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  <a:latin typeface="Segoe Condensed" panose="020B0606040200020203" pitchFamily="34" charset="0"/>
              </a:rPr>
              <a:t>V</a:t>
            </a:r>
            <a:r>
              <a:rPr lang="en-US" sz="2400" b="1" baseline="-25000" dirty="0" err="1">
                <a:solidFill>
                  <a:schemeClr val="bg1"/>
                </a:solidFill>
                <a:latin typeface="Segoe Condensed" panose="020B0606040200020203" pitchFamily="34" charset="0"/>
              </a:rPr>
              <a:t>out</a:t>
            </a:r>
            <a:r>
              <a:rPr lang="en-US" sz="2400" dirty="0">
                <a:solidFill>
                  <a:schemeClr val="bg1"/>
                </a:solidFill>
                <a:latin typeface="Segoe Condensed" panose="020B0606040200020203" pitchFamily="34" charset="0"/>
              </a:rPr>
              <a:t> will follow the </a:t>
            </a:r>
            <a:r>
              <a:rPr lang="en-US" sz="2400" b="1" dirty="0">
                <a:solidFill>
                  <a:schemeClr val="bg1"/>
                </a:solidFill>
                <a:latin typeface="Segoe Condensed" panose="020B0606040200020203" pitchFamily="34" charset="0"/>
              </a:rPr>
              <a:t>voltage divider </a:t>
            </a:r>
            <a:r>
              <a:rPr lang="en-US" sz="2400" dirty="0">
                <a:solidFill>
                  <a:schemeClr val="bg1"/>
                </a:solidFill>
                <a:latin typeface="Segoe Condensed" panose="020B0606040200020203" pitchFamily="34" charset="0"/>
              </a:rPr>
              <a:t>equation:</a:t>
            </a:r>
            <a:r>
              <a:rPr lang="en-US" sz="2400" b="1" dirty="0">
                <a:solidFill>
                  <a:schemeClr val="bg1"/>
                </a:solidFill>
                <a:latin typeface="Segoe Condensed" panose="020B0606040200020203" pitchFamily="34" charset="0"/>
              </a:rPr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BF5C2B8-2AA6-45A0-8B6C-FF913E961DFF}"/>
                  </a:ext>
                </a:extLst>
              </p:cNvPr>
              <p:cNvSpPr txBox="1"/>
              <p:nvPr/>
            </p:nvSpPr>
            <p:spPr>
              <a:xfrm>
                <a:off x="8502580" y="4603840"/>
                <a:ext cx="2385718" cy="568297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𝑜𝑢𝑡</m:t>
                        </m:r>
                      </m:sub>
                    </m:sSub>
                    <m:r>
                      <a:rPr lang="en-US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𝑖𝑛</m:t>
                        </m:r>
                      </m:sub>
                    </m:sSub>
                    <m:r>
                      <a:rPr lang="en-US" sz="2400" b="0" i="1" smtClean="0">
                        <a:solidFill>
                          <a:schemeClr val="bg1"/>
                        </a:solidFill>
                        <a:latin typeface="Cambria Math" panose="02040503050406030204" pitchFamily="18" charset="0"/>
                      </a:rPr>
                      <m:t>∗</m:t>
                    </m:r>
                    <m:f>
                      <m:fPr>
                        <m:ctrlP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4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sz="24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b>
                            <m:r>
                              <a:rPr lang="en-US" sz="2400" b="0" i="1" smtClean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den>
                    </m:f>
                  </m:oMath>
                </a14:m>
                <a:r>
                  <a:rPr lang="en-US" sz="2400" dirty="0">
                    <a:solidFill>
                      <a:schemeClr val="bg1"/>
                    </a:solidFill>
                  </a:rPr>
                  <a:t> </a:t>
                </a:r>
              </a:p>
            </p:txBody>
          </p:sp>
        </mc:Choice>
        <mc:Fallback xmlns="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1BF5C2B8-2AA6-45A0-8B6C-FF913E961DF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02580" y="4603840"/>
                <a:ext cx="2385718" cy="568297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4803334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1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2" name="Group 71">
            <a:extLst>
              <a:ext uri="{FF2B5EF4-FFF2-40B4-BE49-F238E27FC236}">
                <a16:creationId xmlns:a16="http://schemas.microsoft.com/office/drawing/2014/main" id="{53F054E4-F078-4C95-A97D-3BEDC762CE83}"/>
              </a:ext>
            </a:extLst>
          </p:cNvPr>
          <p:cNvGrpSpPr/>
          <p:nvPr/>
        </p:nvGrpSpPr>
        <p:grpSpPr>
          <a:xfrm>
            <a:off x="3884260" y="1750935"/>
            <a:ext cx="388861" cy="1457420"/>
            <a:chOff x="3884260" y="1750935"/>
            <a:chExt cx="388861" cy="1457420"/>
          </a:xfrm>
        </p:grpSpPr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D0EF60B-B148-4095-9E19-98A65321260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85041" y="2052362"/>
              <a:ext cx="9452" cy="115599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5864F46-FE89-427D-8171-C964B9D29F9E}"/>
                </a:ext>
              </a:extLst>
            </p:cNvPr>
            <p:cNvSpPr txBox="1"/>
            <p:nvPr/>
          </p:nvSpPr>
          <p:spPr>
            <a:xfrm>
              <a:off x="3884260" y="1750935"/>
              <a:ext cx="38886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2DA123B4-18AE-4B13-973E-91244EF33B82}"/>
              </a:ext>
            </a:extLst>
          </p:cNvPr>
          <p:cNvGrpSpPr/>
          <p:nvPr/>
        </p:nvGrpSpPr>
        <p:grpSpPr>
          <a:xfrm>
            <a:off x="2853942" y="2370377"/>
            <a:ext cx="1908757" cy="783490"/>
            <a:chOff x="2853942" y="2370377"/>
            <a:chExt cx="1908757" cy="783490"/>
          </a:xfrm>
        </p:grpSpPr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A478219B-C680-4505-B0A6-5DAF48DE03B4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296552" y="2568834"/>
              <a:ext cx="1466147" cy="58503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902A87A-2982-47FB-BD91-CB7A7CB866D8}"/>
                </a:ext>
              </a:extLst>
            </p:cNvPr>
            <p:cNvSpPr txBox="1"/>
            <p:nvPr/>
          </p:nvSpPr>
          <p:spPr>
            <a:xfrm>
              <a:off x="2853942" y="237037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FFC76A0-22B1-41FB-82E8-FEB21418C8CB}"/>
              </a:ext>
            </a:extLst>
          </p:cNvPr>
          <p:cNvGrpSpPr/>
          <p:nvPr/>
        </p:nvGrpSpPr>
        <p:grpSpPr>
          <a:xfrm>
            <a:off x="3433839" y="2351327"/>
            <a:ext cx="1856310" cy="827247"/>
            <a:chOff x="3433839" y="2351327"/>
            <a:chExt cx="1856310" cy="827247"/>
          </a:xfrm>
        </p:grpSpPr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72CBFF63-ACA4-4800-9DFC-055F13257B4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33839" y="2527539"/>
              <a:ext cx="1439687" cy="651035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8BC910B8-710D-4FB5-B415-6DFFCA6AECD9}"/>
                </a:ext>
              </a:extLst>
            </p:cNvPr>
            <p:cNvSpPr txBox="1"/>
            <p:nvPr/>
          </p:nvSpPr>
          <p:spPr>
            <a:xfrm>
              <a:off x="4791060" y="2351327"/>
              <a:ext cx="499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</p:grpSp>
      <p:sp>
        <p:nvSpPr>
          <p:cNvPr id="23" name="Oval 22">
            <a:extLst>
              <a:ext uri="{FF2B5EF4-FFF2-40B4-BE49-F238E27FC236}">
                <a16:creationId xmlns:a16="http://schemas.microsoft.com/office/drawing/2014/main" id="{F30F366A-40F1-4246-93B3-A55E333DE324}"/>
              </a:ext>
            </a:extLst>
          </p:cNvPr>
          <p:cNvSpPr/>
          <p:nvPr/>
        </p:nvSpPr>
        <p:spPr>
          <a:xfrm>
            <a:off x="3503108" y="2301174"/>
            <a:ext cx="1187450" cy="118745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0249C908-7827-400E-8D7A-E7839262A7DB}"/>
              </a:ext>
            </a:extLst>
          </p:cNvPr>
          <p:cNvGrpSpPr/>
          <p:nvPr/>
        </p:nvGrpSpPr>
        <p:grpSpPr>
          <a:xfrm>
            <a:off x="3345616" y="2144992"/>
            <a:ext cx="1505349" cy="1999261"/>
            <a:chOff x="3669466" y="2385736"/>
            <a:chExt cx="1505349" cy="1999261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BA48187-EC6A-490D-A8CE-30B46F517068}"/>
                </a:ext>
              </a:extLst>
            </p:cNvPr>
            <p:cNvGrpSpPr/>
            <p:nvPr/>
          </p:nvGrpSpPr>
          <p:grpSpPr>
            <a:xfrm>
              <a:off x="3669466" y="2385736"/>
              <a:ext cx="1505349" cy="1630430"/>
              <a:chOff x="6686986" y="1880521"/>
              <a:chExt cx="1505349" cy="1630430"/>
            </a:xfrm>
          </p:grpSpPr>
          <p:sp>
            <p:nvSpPr>
              <p:cNvPr id="9" name="Block Arc 8">
                <a:extLst>
                  <a:ext uri="{FF2B5EF4-FFF2-40B4-BE49-F238E27FC236}">
                    <a16:creationId xmlns:a16="http://schemas.microsoft.com/office/drawing/2014/main" id="{3E316B9F-BB9C-4585-BDF4-13AAC2F46EC5}"/>
                  </a:ext>
                </a:extLst>
              </p:cNvPr>
              <p:cNvSpPr/>
              <p:nvPr/>
            </p:nvSpPr>
            <p:spPr>
              <a:xfrm rot="2556051">
                <a:off x="6686986" y="1880521"/>
                <a:ext cx="1505349" cy="1505349"/>
              </a:xfrm>
              <a:prstGeom prst="blockArc">
                <a:avLst>
                  <a:gd name="adj1" fmla="val 5712898"/>
                  <a:gd name="adj2" fmla="val 21469375"/>
                  <a:gd name="adj3" fmla="val 1338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1C16A184-FB13-4A58-BCE7-2F914DC896B2}"/>
                  </a:ext>
                </a:extLst>
              </p:cNvPr>
              <p:cNvSpPr/>
              <p:nvPr/>
            </p:nvSpPr>
            <p:spPr>
              <a:xfrm>
                <a:off x="6866625" y="2950234"/>
                <a:ext cx="207034" cy="560717"/>
              </a:xfrm>
              <a:custGeom>
                <a:avLst/>
                <a:gdLst>
                  <a:gd name="connsiteX0" fmla="*/ 0 w 207034"/>
                  <a:gd name="connsiteY0" fmla="*/ 0 h 560717"/>
                  <a:gd name="connsiteX1" fmla="*/ 207034 w 207034"/>
                  <a:gd name="connsiteY1" fmla="*/ 258792 h 560717"/>
                  <a:gd name="connsiteX2" fmla="*/ 207034 w 207034"/>
                  <a:gd name="connsiteY2" fmla="*/ 560717 h 56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07034" h="560717">
                    <a:moveTo>
                      <a:pt x="0" y="0"/>
                    </a:moveTo>
                    <a:lnTo>
                      <a:pt x="207034" y="258792"/>
                    </a:lnTo>
                    <a:lnTo>
                      <a:pt x="207034" y="560717"/>
                    </a:lnTo>
                  </a:path>
                </a:pathLst>
              </a:custGeom>
              <a:noFill/>
              <a:ln w="698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`</a:t>
                </a: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D97B8882-DD25-43B8-A0C9-4D00E7E2D5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39660" y="2827766"/>
                <a:ext cx="0" cy="676656"/>
              </a:xfrm>
              <a:prstGeom prst="line">
                <a:avLst/>
              </a:prstGeom>
              <a:noFill/>
              <a:ln w="698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D2174FD-38EE-4542-98F5-C2645E97E9E1}"/>
                  </a:ext>
                </a:extLst>
              </p:cNvPr>
              <p:cNvSpPr/>
              <p:nvPr/>
            </p:nvSpPr>
            <p:spPr>
              <a:xfrm flipH="1">
                <a:off x="7818090" y="2950234"/>
                <a:ext cx="207034" cy="560717"/>
              </a:xfrm>
              <a:custGeom>
                <a:avLst/>
                <a:gdLst>
                  <a:gd name="connsiteX0" fmla="*/ 0 w 207034"/>
                  <a:gd name="connsiteY0" fmla="*/ 0 h 560717"/>
                  <a:gd name="connsiteX1" fmla="*/ 207034 w 207034"/>
                  <a:gd name="connsiteY1" fmla="*/ 258792 h 560717"/>
                  <a:gd name="connsiteX2" fmla="*/ 207034 w 207034"/>
                  <a:gd name="connsiteY2" fmla="*/ 560717 h 56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07034" h="560717">
                    <a:moveTo>
                      <a:pt x="0" y="0"/>
                    </a:moveTo>
                    <a:lnTo>
                      <a:pt x="207034" y="258792"/>
                    </a:lnTo>
                    <a:lnTo>
                      <a:pt x="207034" y="560717"/>
                    </a:lnTo>
                  </a:path>
                </a:pathLst>
              </a:custGeom>
              <a:noFill/>
              <a:ln w="698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`</a:t>
                </a:r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454C454B-6DE9-4EC0-90C2-74115AAE8FC8}"/>
                  </a:ext>
                </a:extLst>
              </p:cNvPr>
              <p:cNvGrpSpPr/>
              <p:nvPr/>
            </p:nvGrpSpPr>
            <p:grpSpPr>
              <a:xfrm>
                <a:off x="6970143" y="2130724"/>
                <a:ext cx="939034" cy="938776"/>
                <a:chOff x="6970143" y="2130724"/>
                <a:chExt cx="939034" cy="938776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7BE7CBFA-9BC1-401C-8B78-4B0E43007A55}"/>
                    </a:ext>
                  </a:extLst>
                </p:cNvPr>
                <p:cNvGrpSpPr/>
                <p:nvPr/>
              </p:nvGrpSpPr>
              <p:grpSpPr>
                <a:xfrm>
                  <a:off x="6970143" y="2130724"/>
                  <a:ext cx="709871" cy="709742"/>
                  <a:chOff x="6970143" y="2130724"/>
                  <a:chExt cx="709871" cy="709742"/>
                </a:xfrm>
              </p:grpSpPr>
              <p:sp>
                <p:nvSpPr>
                  <p:cNvPr id="10" name="Circle: Hollow 9">
                    <a:extLst>
                      <a:ext uri="{FF2B5EF4-FFF2-40B4-BE49-F238E27FC236}">
                        <a16:creationId xmlns:a16="http://schemas.microsoft.com/office/drawing/2014/main" id="{4A9FC938-03AA-45A9-8BD8-F16280733D03}"/>
                      </a:ext>
                    </a:extLst>
                  </p:cNvPr>
                  <p:cNvSpPr/>
                  <p:nvPr/>
                </p:nvSpPr>
                <p:spPr>
                  <a:xfrm>
                    <a:off x="7199306" y="2359758"/>
                    <a:ext cx="480708" cy="480708"/>
                  </a:xfrm>
                  <a:prstGeom prst="donut">
                    <a:avLst>
                      <a:gd name="adj" fmla="val 23335"/>
                    </a:avLst>
                  </a:pr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16" name="Straight Connector 15">
                    <a:extLst>
                      <a:ext uri="{FF2B5EF4-FFF2-40B4-BE49-F238E27FC236}">
                        <a16:creationId xmlns:a16="http://schemas.microsoft.com/office/drawing/2014/main" id="{C36ABBE2-0497-47BB-BEC7-0515A75C9E22}"/>
                      </a:ext>
                    </a:extLst>
                  </p:cNvPr>
                  <p:cNvCxnSpPr>
                    <a:stCxn id="10" idx="1"/>
                  </p:cNvCxnSpPr>
                  <p:nvPr/>
                </p:nvCxnSpPr>
                <p:spPr>
                  <a:xfrm flipH="1" flipV="1">
                    <a:off x="6970143" y="2130724"/>
                    <a:ext cx="299561" cy="299432"/>
                  </a:xfrm>
                  <a:prstGeom prst="line">
                    <a:avLst/>
                  </a:prstGeom>
                  <a:ln w="85725" cap="rnd">
                    <a:solidFill>
                      <a:srgbClr val="7F7F7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88520777-9910-4823-8AB6-F4D18EA81C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609616" y="2770068"/>
                  <a:ext cx="299561" cy="299432"/>
                </a:xfrm>
                <a:prstGeom prst="line">
                  <a:avLst/>
                </a:prstGeom>
                <a:ln w="85725" cap="rnd">
                  <a:solidFill>
                    <a:srgbClr val="7F7F7F">
                      <a:alpha val="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6E8E380-12DA-4286-BA99-302A94D81BA6}"/>
                </a:ext>
              </a:extLst>
            </p:cNvPr>
            <p:cNvSpPr txBox="1"/>
            <p:nvPr/>
          </p:nvSpPr>
          <p:spPr>
            <a:xfrm>
              <a:off x="4503295" y="4046443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3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1E3B30A-1963-4D65-8AF3-296C4B33051D}"/>
              </a:ext>
            </a:extLst>
          </p:cNvPr>
          <p:cNvGrpSpPr/>
          <p:nvPr/>
        </p:nvGrpSpPr>
        <p:grpSpPr>
          <a:xfrm>
            <a:off x="7063981" y="2533056"/>
            <a:ext cx="2124989" cy="1115655"/>
            <a:chOff x="8230857" y="2773800"/>
            <a:chExt cx="2124989" cy="1115655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706EBF2-1965-413E-97A3-5031995F9847}"/>
                </a:ext>
              </a:extLst>
            </p:cNvPr>
            <p:cNvGrpSpPr/>
            <p:nvPr/>
          </p:nvGrpSpPr>
          <p:grpSpPr>
            <a:xfrm rot="10800000">
              <a:off x="8230857" y="2776507"/>
              <a:ext cx="1653667" cy="1112948"/>
              <a:chOff x="9880599" y="2523826"/>
              <a:chExt cx="1653667" cy="111294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2A0F58E-417D-468C-B011-29D411223657}"/>
                  </a:ext>
                </a:extLst>
              </p:cNvPr>
              <p:cNvSpPr/>
              <p:nvPr/>
            </p:nvSpPr>
            <p:spPr>
              <a:xfrm>
                <a:off x="9880599" y="3298580"/>
                <a:ext cx="1653667" cy="338194"/>
              </a:xfrm>
              <a:custGeom>
                <a:avLst/>
                <a:gdLst>
                  <a:gd name="connsiteX0" fmla="*/ 0 w 5736567"/>
                  <a:gd name="connsiteY0" fmla="*/ 586596 h 1173192"/>
                  <a:gd name="connsiteX1" fmla="*/ 750499 w 5736567"/>
                  <a:gd name="connsiteY1" fmla="*/ 586596 h 1173192"/>
                  <a:gd name="connsiteX2" fmla="*/ 1052423 w 5736567"/>
                  <a:gd name="connsiteY2" fmla="*/ 0 h 1173192"/>
                  <a:gd name="connsiteX3" fmla="*/ 1664899 w 5736567"/>
                  <a:gd name="connsiteY3" fmla="*/ 1155939 h 1173192"/>
                  <a:gd name="connsiteX4" fmla="*/ 2277374 w 5736567"/>
                  <a:gd name="connsiteY4" fmla="*/ 8626 h 1173192"/>
                  <a:gd name="connsiteX5" fmla="*/ 2881223 w 5736567"/>
                  <a:gd name="connsiteY5" fmla="*/ 1173192 h 1173192"/>
                  <a:gd name="connsiteX6" fmla="*/ 3476446 w 5736567"/>
                  <a:gd name="connsiteY6" fmla="*/ 25879 h 1173192"/>
                  <a:gd name="connsiteX7" fmla="*/ 4106174 w 5736567"/>
                  <a:gd name="connsiteY7" fmla="*/ 1155939 h 1173192"/>
                  <a:gd name="connsiteX8" fmla="*/ 4684144 w 5736567"/>
                  <a:gd name="connsiteY8" fmla="*/ 8626 h 1173192"/>
                  <a:gd name="connsiteX9" fmla="*/ 4977442 w 5736567"/>
                  <a:gd name="connsiteY9" fmla="*/ 569343 h 1173192"/>
                  <a:gd name="connsiteX10" fmla="*/ 5736567 w 5736567"/>
                  <a:gd name="connsiteY10" fmla="*/ 586596 h 1173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736567" h="1173192">
                    <a:moveTo>
                      <a:pt x="0" y="586596"/>
                    </a:moveTo>
                    <a:lnTo>
                      <a:pt x="750499" y="586596"/>
                    </a:lnTo>
                    <a:lnTo>
                      <a:pt x="1052423" y="0"/>
                    </a:lnTo>
                    <a:lnTo>
                      <a:pt x="1664899" y="1155939"/>
                    </a:lnTo>
                    <a:lnTo>
                      <a:pt x="2277374" y="8626"/>
                    </a:lnTo>
                    <a:lnTo>
                      <a:pt x="2881223" y="1173192"/>
                    </a:lnTo>
                    <a:lnTo>
                      <a:pt x="3476446" y="25879"/>
                    </a:lnTo>
                    <a:lnTo>
                      <a:pt x="4106174" y="1155939"/>
                    </a:lnTo>
                    <a:lnTo>
                      <a:pt x="4684144" y="8626"/>
                    </a:lnTo>
                    <a:lnTo>
                      <a:pt x="4977442" y="569343"/>
                    </a:lnTo>
                    <a:lnTo>
                      <a:pt x="5736567" y="586596"/>
                    </a:lnTo>
                  </a:path>
                </a:pathLst>
              </a:custGeom>
              <a:noFill/>
              <a:ln w="44450" cap="rnd">
                <a:solidFill>
                  <a:schemeClr val="tx1"/>
                </a:solidFill>
                <a:round/>
                <a:headEnd type="oval"/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48B9DE81-BC08-4B13-9DFF-80B025ED2859}"/>
                  </a:ext>
                </a:extLst>
              </p:cNvPr>
              <p:cNvCxnSpPr/>
              <p:nvPr/>
            </p:nvCxnSpPr>
            <p:spPr>
              <a:xfrm>
                <a:off x="10707432" y="2523826"/>
                <a:ext cx="0" cy="665503"/>
              </a:xfrm>
              <a:prstGeom prst="straightConnector1">
                <a:avLst/>
              </a:prstGeom>
              <a:noFill/>
              <a:ln w="44450" cap="rnd">
                <a:solidFill>
                  <a:schemeClr val="tx1"/>
                </a:solidFill>
                <a:round/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9FE92287-5DA8-4D3E-AE7A-6CABFE982B35}"/>
                </a:ext>
              </a:extLst>
            </p:cNvPr>
            <p:cNvSpPr txBox="1"/>
            <p:nvPr/>
          </p:nvSpPr>
          <p:spPr>
            <a:xfrm>
              <a:off x="9758946" y="2773800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3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DA0341CA-F089-4B54-8F29-C8524D1D4BD2}"/>
              </a:ext>
            </a:extLst>
          </p:cNvPr>
          <p:cNvSpPr txBox="1"/>
          <p:nvPr/>
        </p:nvSpPr>
        <p:spPr>
          <a:xfrm>
            <a:off x="4626737" y="3363600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10K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DE19DC12-6091-4C1B-B8EC-CE64260394D6}"/>
              </a:ext>
            </a:extLst>
          </p:cNvPr>
          <p:cNvSpPr txBox="1"/>
          <p:nvPr/>
        </p:nvSpPr>
        <p:spPr>
          <a:xfrm>
            <a:off x="3069474" y="3362136"/>
            <a:ext cx="4990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0K</a:t>
            </a: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EC02A1-6921-4BC2-BA75-EBE184A1C543}"/>
              </a:ext>
            </a:extLst>
          </p:cNvPr>
          <p:cNvGrpSpPr/>
          <p:nvPr/>
        </p:nvGrpSpPr>
        <p:grpSpPr>
          <a:xfrm>
            <a:off x="7036565" y="2098331"/>
            <a:ext cx="457200" cy="356531"/>
            <a:chOff x="7036565" y="2098331"/>
            <a:chExt cx="457200" cy="35653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FC16F48-BF02-4E25-BEF5-7E614A37C8C1}"/>
                </a:ext>
              </a:extLst>
            </p:cNvPr>
            <p:cNvSpPr txBox="1"/>
            <p:nvPr/>
          </p:nvSpPr>
          <p:spPr>
            <a:xfrm>
              <a:off x="7036565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0K</a:t>
              </a:r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5F72F42D-2249-4586-86E4-8C073B97A81D}"/>
                </a:ext>
              </a:extLst>
            </p:cNvPr>
            <p:cNvCxnSpPr>
              <a:cxnSpLocks/>
            </p:cNvCxnSpPr>
            <p:nvPr/>
          </p:nvCxnSpPr>
          <p:spPr>
            <a:xfrm>
              <a:off x="7265165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C71EAC-C4BA-4B54-8865-92817119380D}"/>
              </a:ext>
            </a:extLst>
          </p:cNvPr>
          <p:cNvGrpSpPr/>
          <p:nvPr/>
        </p:nvGrpSpPr>
        <p:grpSpPr>
          <a:xfrm>
            <a:off x="7351971" y="2098331"/>
            <a:ext cx="457200" cy="356531"/>
            <a:chOff x="7351971" y="2098331"/>
            <a:chExt cx="457200" cy="356531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ED75816-1585-486C-892E-578B5F8590BA}"/>
                </a:ext>
              </a:extLst>
            </p:cNvPr>
            <p:cNvSpPr txBox="1"/>
            <p:nvPr/>
          </p:nvSpPr>
          <p:spPr>
            <a:xfrm>
              <a:off x="7351971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2.5K</a:t>
              </a:r>
            </a:p>
          </p:txBody>
        </p: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138FA7F0-4A85-4A37-83DD-C7A0051BB65C}"/>
                </a:ext>
              </a:extLst>
            </p:cNvPr>
            <p:cNvCxnSpPr>
              <a:cxnSpLocks/>
            </p:cNvCxnSpPr>
            <p:nvPr/>
          </p:nvCxnSpPr>
          <p:spPr>
            <a:xfrm>
              <a:off x="7580571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F0251731-F74B-4F12-A131-FAB0D4EE563B}"/>
              </a:ext>
            </a:extLst>
          </p:cNvPr>
          <p:cNvGrpSpPr/>
          <p:nvPr/>
        </p:nvGrpSpPr>
        <p:grpSpPr>
          <a:xfrm>
            <a:off x="7667377" y="2098331"/>
            <a:ext cx="457200" cy="356531"/>
            <a:chOff x="7667377" y="2098331"/>
            <a:chExt cx="457200" cy="35653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082E1DE6-9D66-4153-993B-5942FBE87528}"/>
                </a:ext>
              </a:extLst>
            </p:cNvPr>
            <p:cNvSpPr txBox="1"/>
            <p:nvPr/>
          </p:nvSpPr>
          <p:spPr>
            <a:xfrm>
              <a:off x="7667377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5K</a:t>
              </a:r>
            </a:p>
          </p:txBody>
        </p: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F0BAA086-510A-4AD4-9782-9504E85127E4}"/>
                </a:ext>
              </a:extLst>
            </p:cNvPr>
            <p:cNvCxnSpPr>
              <a:cxnSpLocks/>
            </p:cNvCxnSpPr>
            <p:nvPr/>
          </p:nvCxnSpPr>
          <p:spPr>
            <a:xfrm>
              <a:off x="7895977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EA4A3631-4DDB-42E6-AB1F-9F9A28ADA850}"/>
              </a:ext>
            </a:extLst>
          </p:cNvPr>
          <p:cNvGrpSpPr/>
          <p:nvPr/>
        </p:nvGrpSpPr>
        <p:grpSpPr>
          <a:xfrm>
            <a:off x="7982783" y="2098331"/>
            <a:ext cx="457200" cy="356531"/>
            <a:chOff x="7982783" y="2098331"/>
            <a:chExt cx="457200" cy="356531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F64D1F6F-D1F3-42B9-9C58-27CDD53CE696}"/>
                </a:ext>
              </a:extLst>
            </p:cNvPr>
            <p:cNvSpPr txBox="1"/>
            <p:nvPr/>
          </p:nvSpPr>
          <p:spPr>
            <a:xfrm>
              <a:off x="7982783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7.5K</a:t>
              </a:r>
            </a:p>
          </p:txBody>
        </p: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B4C81507-4E11-44B9-A516-CDF535523E0B}"/>
                </a:ext>
              </a:extLst>
            </p:cNvPr>
            <p:cNvCxnSpPr>
              <a:cxnSpLocks/>
            </p:cNvCxnSpPr>
            <p:nvPr/>
          </p:nvCxnSpPr>
          <p:spPr>
            <a:xfrm>
              <a:off x="8205538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80DCE1E3-1929-454A-AC6F-191C68D3E4B7}"/>
              </a:ext>
            </a:extLst>
          </p:cNvPr>
          <p:cNvGrpSpPr/>
          <p:nvPr/>
        </p:nvGrpSpPr>
        <p:grpSpPr>
          <a:xfrm>
            <a:off x="8298190" y="2098331"/>
            <a:ext cx="457200" cy="356531"/>
            <a:chOff x="8298190" y="2098331"/>
            <a:chExt cx="457200" cy="356531"/>
          </a:xfrm>
        </p:grpSpPr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4934D6E4-92B0-445A-9DED-1337AA9C82D8}"/>
                </a:ext>
              </a:extLst>
            </p:cNvPr>
            <p:cNvSpPr txBox="1"/>
            <p:nvPr/>
          </p:nvSpPr>
          <p:spPr>
            <a:xfrm>
              <a:off x="8298190" y="2098331"/>
              <a:ext cx="4572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Segoe Condensed" panose="020B0606040200020203" pitchFamily="34" charset="0"/>
                </a:rPr>
                <a:t>10K</a:t>
              </a:r>
            </a:p>
          </p:txBody>
        </p: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BE1B3882-B87B-4161-AFFD-5B99140EC062}"/>
                </a:ext>
              </a:extLst>
            </p:cNvPr>
            <p:cNvCxnSpPr>
              <a:cxnSpLocks/>
            </p:cNvCxnSpPr>
            <p:nvPr/>
          </p:nvCxnSpPr>
          <p:spPr>
            <a:xfrm>
              <a:off x="8524623" y="2360509"/>
              <a:ext cx="0" cy="94353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F360D643-D953-4EFF-93E4-4164AE5768C9}"/>
              </a:ext>
            </a:extLst>
          </p:cNvPr>
          <p:cNvGrpSpPr/>
          <p:nvPr/>
        </p:nvGrpSpPr>
        <p:grpSpPr>
          <a:xfrm>
            <a:off x="6089623" y="1828746"/>
            <a:ext cx="968493" cy="886904"/>
            <a:chOff x="6089623" y="1828746"/>
            <a:chExt cx="968493" cy="886904"/>
          </a:xfrm>
        </p:grpSpPr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B475CD79-C7D3-4277-92FB-B3025FD66458}"/>
                </a:ext>
              </a:extLst>
            </p:cNvPr>
            <p:cNvSpPr/>
            <p:nvPr/>
          </p:nvSpPr>
          <p:spPr>
            <a:xfrm>
              <a:off x="6386311" y="2167584"/>
              <a:ext cx="671805" cy="548066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200" h="317500">
                  <a:moveTo>
                    <a:pt x="330200" y="317500"/>
                  </a:moveTo>
                  <a:lnTo>
                    <a:pt x="0" y="317500"/>
                  </a:lnTo>
                  <a:lnTo>
                    <a:pt x="0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F428A256-04D4-4AA9-8F73-87DEB3D53ECA}"/>
                </a:ext>
              </a:extLst>
            </p:cNvPr>
            <p:cNvSpPr txBox="1"/>
            <p:nvPr/>
          </p:nvSpPr>
          <p:spPr>
            <a:xfrm>
              <a:off x="6089623" y="1828746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5V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2998D11C-597B-4992-9558-A182E7C57766}"/>
              </a:ext>
            </a:extLst>
          </p:cNvPr>
          <p:cNvGrpSpPr/>
          <p:nvPr/>
        </p:nvGrpSpPr>
        <p:grpSpPr>
          <a:xfrm>
            <a:off x="7582720" y="3695431"/>
            <a:ext cx="602108" cy="1180044"/>
            <a:chOff x="7582720" y="3695431"/>
            <a:chExt cx="602108" cy="1180044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5FB5BC95-BCA9-4EF9-8096-C76D81D8BBFB}"/>
                </a:ext>
              </a:extLst>
            </p:cNvPr>
            <p:cNvGrpSpPr/>
            <p:nvPr/>
          </p:nvGrpSpPr>
          <p:grpSpPr>
            <a:xfrm>
              <a:off x="7646116" y="3695431"/>
              <a:ext cx="499080" cy="699309"/>
              <a:chOff x="7964424" y="-106172"/>
              <a:chExt cx="673139" cy="943200"/>
            </a:xfrm>
          </p:grpSpPr>
          <p:cxnSp>
            <p:nvCxnSpPr>
              <p:cNvPr id="73" name="Straight Connector 72">
                <a:extLst>
                  <a:ext uri="{FF2B5EF4-FFF2-40B4-BE49-F238E27FC236}">
                    <a16:creationId xmlns:a16="http://schemas.microsoft.com/office/drawing/2014/main" id="{292F6EFF-1698-46E2-8BB6-453AFE7D46DD}"/>
                  </a:ext>
                </a:extLst>
              </p:cNvPr>
              <p:cNvCxnSpPr/>
              <p:nvPr/>
            </p:nvCxnSpPr>
            <p:spPr>
              <a:xfrm>
                <a:off x="8295132" y="-106172"/>
                <a:ext cx="0" cy="539496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>
                <a:extLst>
                  <a:ext uri="{FF2B5EF4-FFF2-40B4-BE49-F238E27FC236}">
                    <a16:creationId xmlns:a16="http://schemas.microsoft.com/office/drawing/2014/main" id="{8B145DBB-FC15-403F-888F-E47E908088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64424" y="466580"/>
                <a:ext cx="673139" cy="0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>
                <a:extLst>
                  <a:ext uri="{FF2B5EF4-FFF2-40B4-BE49-F238E27FC236}">
                    <a16:creationId xmlns:a16="http://schemas.microsoft.com/office/drawing/2014/main" id="{7366EDD6-6886-40A4-A8EC-6B3C086FD2BF}"/>
                  </a:ext>
                </a:extLst>
              </p:cNvPr>
              <p:cNvCxnSpPr/>
              <p:nvPr/>
            </p:nvCxnSpPr>
            <p:spPr>
              <a:xfrm>
                <a:off x="8065477" y="656492"/>
                <a:ext cx="473612" cy="0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>
                <a:extLst>
                  <a:ext uri="{FF2B5EF4-FFF2-40B4-BE49-F238E27FC236}">
                    <a16:creationId xmlns:a16="http://schemas.microsoft.com/office/drawing/2014/main" id="{76925175-46AD-49BD-B951-AD45CA8A9FB7}"/>
                  </a:ext>
                </a:extLst>
              </p:cNvPr>
              <p:cNvCxnSpPr/>
              <p:nvPr/>
            </p:nvCxnSpPr>
            <p:spPr>
              <a:xfrm>
                <a:off x="8166295" y="837028"/>
                <a:ext cx="264942" cy="0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EAB3FC77-4B58-4714-9620-01926B2B1ED4}"/>
                </a:ext>
              </a:extLst>
            </p:cNvPr>
            <p:cNvSpPr txBox="1"/>
            <p:nvPr/>
          </p:nvSpPr>
          <p:spPr>
            <a:xfrm>
              <a:off x="7582720" y="4506143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GND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433FFC6-2F9C-4AB2-BFE9-118A19252F47}"/>
              </a:ext>
            </a:extLst>
          </p:cNvPr>
          <p:cNvGrpSpPr/>
          <p:nvPr/>
        </p:nvGrpSpPr>
        <p:grpSpPr>
          <a:xfrm>
            <a:off x="3794504" y="3743865"/>
            <a:ext cx="602108" cy="1180044"/>
            <a:chOff x="3794504" y="3743865"/>
            <a:chExt cx="602108" cy="1180044"/>
          </a:xfrm>
        </p:grpSpPr>
        <p:grpSp>
          <p:nvGrpSpPr>
            <p:cNvPr id="80" name="Group 79">
              <a:extLst>
                <a:ext uri="{FF2B5EF4-FFF2-40B4-BE49-F238E27FC236}">
                  <a16:creationId xmlns:a16="http://schemas.microsoft.com/office/drawing/2014/main" id="{0FFAF8D9-7F92-4356-AB99-70D8C5897FB2}"/>
                </a:ext>
              </a:extLst>
            </p:cNvPr>
            <p:cNvGrpSpPr/>
            <p:nvPr/>
          </p:nvGrpSpPr>
          <p:grpSpPr>
            <a:xfrm>
              <a:off x="3850364" y="3743865"/>
              <a:ext cx="499080" cy="699309"/>
              <a:chOff x="7964424" y="-106172"/>
              <a:chExt cx="673139" cy="943200"/>
            </a:xfrm>
          </p:grpSpPr>
          <p:cxnSp>
            <p:nvCxnSpPr>
              <p:cNvPr id="81" name="Straight Connector 80">
                <a:extLst>
                  <a:ext uri="{FF2B5EF4-FFF2-40B4-BE49-F238E27FC236}">
                    <a16:creationId xmlns:a16="http://schemas.microsoft.com/office/drawing/2014/main" id="{1E540983-D245-49CC-984D-2600F424394B}"/>
                  </a:ext>
                </a:extLst>
              </p:cNvPr>
              <p:cNvCxnSpPr/>
              <p:nvPr/>
            </p:nvCxnSpPr>
            <p:spPr>
              <a:xfrm>
                <a:off x="8295132" y="-106172"/>
                <a:ext cx="0" cy="539496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>
                <a:extLst>
                  <a:ext uri="{FF2B5EF4-FFF2-40B4-BE49-F238E27FC236}">
                    <a16:creationId xmlns:a16="http://schemas.microsoft.com/office/drawing/2014/main" id="{A5E8E474-B0DC-4830-8A5E-AB840D9A436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964424" y="466580"/>
                <a:ext cx="673139" cy="0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>
                <a:extLst>
                  <a:ext uri="{FF2B5EF4-FFF2-40B4-BE49-F238E27FC236}">
                    <a16:creationId xmlns:a16="http://schemas.microsoft.com/office/drawing/2014/main" id="{07864749-5D12-40A6-98FF-2FAC8A33AFE7}"/>
                  </a:ext>
                </a:extLst>
              </p:cNvPr>
              <p:cNvCxnSpPr/>
              <p:nvPr/>
            </p:nvCxnSpPr>
            <p:spPr>
              <a:xfrm>
                <a:off x="8065477" y="656492"/>
                <a:ext cx="473612" cy="0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>
                <a:extLst>
                  <a:ext uri="{FF2B5EF4-FFF2-40B4-BE49-F238E27FC236}">
                    <a16:creationId xmlns:a16="http://schemas.microsoft.com/office/drawing/2014/main" id="{6B0D9F46-03F9-4CAD-963C-1F194AB15326}"/>
                  </a:ext>
                </a:extLst>
              </p:cNvPr>
              <p:cNvCxnSpPr/>
              <p:nvPr/>
            </p:nvCxnSpPr>
            <p:spPr>
              <a:xfrm>
                <a:off x="8166295" y="837028"/>
                <a:ext cx="264942" cy="0"/>
              </a:xfrm>
              <a:prstGeom prst="line">
                <a:avLst/>
              </a:prstGeom>
              <a:ln w="44450" cap="rnd">
                <a:solidFill>
                  <a:schemeClr val="tx1"/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C2DAAE2A-0A21-4AF0-A949-A72D07002EF1}"/>
                </a:ext>
              </a:extLst>
            </p:cNvPr>
            <p:cNvSpPr txBox="1"/>
            <p:nvPr/>
          </p:nvSpPr>
          <p:spPr>
            <a:xfrm>
              <a:off x="3794504" y="4554577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GND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3229EA6A-8CDC-4F0B-9A43-7312DE9CF7C8}"/>
              </a:ext>
            </a:extLst>
          </p:cNvPr>
          <p:cNvGrpSpPr/>
          <p:nvPr/>
        </p:nvGrpSpPr>
        <p:grpSpPr>
          <a:xfrm>
            <a:off x="2348264" y="2872483"/>
            <a:ext cx="1406991" cy="886891"/>
            <a:chOff x="2348264" y="2872483"/>
            <a:chExt cx="1406991" cy="886891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7B6D574B-769D-414C-BA47-653D73ECC42D}"/>
                </a:ext>
              </a:extLst>
            </p:cNvPr>
            <p:cNvSpPr/>
            <p:nvPr/>
          </p:nvSpPr>
          <p:spPr>
            <a:xfrm>
              <a:off x="2655905" y="3211308"/>
              <a:ext cx="1099350" cy="548066"/>
            </a:xfrm>
            <a:custGeom>
              <a:avLst/>
              <a:gdLst>
                <a:gd name="connsiteX0" fmla="*/ 330200 w 330200"/>
                <a:gd name="connsiteY0" fmla="*/ 317500 h 317500"/>
                <a:gd name="connsiteX1" fmla="*/ 0 w 330200"/>
                <a:gd name="connsiteY1" fmla="*/ 317500 h 317500"/>
                <a:gd name="connsiteX2" fmla="*/ 0 w 330200"/>
                <a:gd name="connsiteY2" fmla="*/ 0 h 31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200" h="317500">
                  <a:moveTo>
                    <a:pt x="330200" y="317500"/>
                  </a:moveTo>
                  <a:lnTo>
                    <a:pt x="0" y="317500"/>
                  </a:lnTo>
                  <a:lnTo>
                    <a:pt x="0" y="0"/>
                  </a:lnTo>
                </a:path>
              </a:pathLst>
            </a:custGeom>
            <a:ln w="44450" cap="rnd">
              <a:solidFill>
                <a:schemeClr val="tx1"/>
              </a:solidFill>
              <a:round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434B2693-2A77-458B-AA09-0F0C43F2084F}"/>
                </a:ext>
              </a:extLst>
            </p:cNvPr>
            <p:cNvSpPr txBox="1"/>
            <p:nvPr/>
          </p:nvSpPr>
          <p:spPr>
            <a:xfrm>
              <a:off x="2348264" y="2872483"/>
              <a:ext cx="60210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latin typeface="Segoe Condensed" panose="020B0606040200020203" pitchFamily="34" charset="0"/>
                </a:rPr>
                <a:t>5V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4589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 Trimpot 2K Ohm with Knob">
            <a:extLst>
              <a:ext uri="{FF2B5EF4-FFF2-40B4-BE49-F238E27FC236}">
                <a16:creationId xmlns:a16="http://schemas.microsoft.com/office/drawing/2014/main" id="{13A6EEEF-29D4-4A8D-910D-E440A01D4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2200" y="1993478"/>
            <a:ext cx="2533433" cy="2533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6mm Potentiometer for Guitar Pedals | 18T Knurled Shaft">
            <a:extLst>
              <a:ext uri="{FF2B5EF4-FFF2-40B4-BE49-F238E27FC236}">
                <a16:creationId xmlns:a16="http://schemas.microsoft.com/office/drawing/2014/main" id="{B2D5BB57-B6B6-4D80-84B3-F61A61777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4026" y="1923651"/>
            <a:ext cx="2601452" cy="260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Block Arc 8">
            <a:extLst>
              <a:ext uri="{FF2B5EF4-FFF2-40B4-BE49-F238E27FC236}">
                <a16:creationId xmlns:a16="http://schemas.microsoft.com/office/drawing/2014/main" id="{3E316B9F-BB9C-4585-BDF4-13AAC2F46EC5}"/>
              </a:ext>
            </a:extLst>
          </p:cNvPr>
          <p:cNvSpPr/>
          <p:nvPr/>
        </p:nvSpPr>
        <p:spPr>
          <a:xfrm rot="2556051">
            <a:off x="6686986" y="1880521"/>
            <a:ext cx="1505349" cy="1505349"/>
          </a:xfrm>
          <a:prstGeom prst="blockArc">
            <a:avLst>
              <a:gd name="adj1" fmla="val 5712898"/>
              <a:gd name="adj2" fmla="val 21469375"/>
              <a:gd name="adj3" fmla="val 13381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7BE7CBFA-9BC1-401C-8B78-4B0E43007A55}"/>
              </a:ext>
            </a:extLst>
          </p:cNvPr>
          <p:cNvGrpSpPr/>
          <p:nvPr/>
        </p:nvGrpSpPr>
        <p:grpSpPr>
          <a:xfrm rot="1620000">
            <a:off x="7021899" y="2130724"/>
            <a:ext cx="709871" cy="709742"/>
            <a:chOff x="6970143" y="2130724"/>
            <a:chExt cx="709871" cy="709742"/>
          </a:xfrm>
        </p:grpSpPr>
        <p:sp>
          <p:nvSpPr>
            <p:cNvPr id="10" name="Circle: Hollow 9">
              <a:extLst>
                <a:ext uri="{FF2B5EF4-FFF2-40B4-BE49-F238E27FC236}">
                  <a16:creationId xmlns:a16="http://schemas.microsoft.com/office/drawing/2014/main" id="{4A9FC938-03AA-45A9-8BD8-F16280733D03}"/>
                </a:ext>
              </a:extLst>
            </p:cNvPr>
            <p:cNvSpPr/>
            <p:nvPr/>
          </p:nvSpPr>
          <p:spPr>
            <a:xfrm>
              <a:off x="7199306" y="2359758"/>
              <a:ext cx="480708" cy="480708"/>
            </a:xfrm>
            <a:prstGeom prst="donut">
              <a:avLst>
                <a:gd name="adj" fmla="val 23335"/>
              </a:avLst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C36ABBE2-0497-47BB-BEC7-0515A75C9E22}"/>
                </a:ext>
              </a:extLst>
            </p:cNvPr>
            <p:cNvCxnSpPr>
              <a:stCxn id="10" idx="1"/>
            </p:cNvCxnSpPr>
            <p:nvPr/>
          </p:nvCxnSpPr>
          <p:spPr>
            <a:xfrm flipH="1" flipV="1">
              <a:off x="6970143" y="2130724"/>
              <a:ext cx="299561" cy="299432"/>
            </a:xfrm>
            <a:prstGeom prst="line">
              <a:avLst/>
            </a:prstGeom>
            <a:ln w="85725" cap="rnd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C16A184-FB13-4A58-BCE7-2F914DC896B2}"/>
              </a:ext>
            </a:extLst>
          </p:cNvPr>
          <p:cNvSpPr/>
          <p:nvPr/>
        </p:nvSpPr>
        <p:spPr>
          <a:xfrm>
            <a:off x="6866625" y="2950234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97B8882-DD25-43B8-A0C9-4D00E7E2D59E}"/>
              </a:ext>
            </a:extLst>
          </p:cNvPr>
          <p:cNvCxnSpPr>
            <a:cxnSpLocks/>
          </p:cNvCxnSpPr>
          <p:nvPr/>
        </p:nvCxnSpPr>
        <p:spPr>
          <a:xfrm>
            <a:off x="7439660" y="2827766"/>
            <a:ext cx="0" cy="676656"/>
          </a:xfrm>
          <a:prstGeom prst="line">
            <a:avLst/>
          </a:pr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6D2174FD-38EE-4542-98F5-C2645E97E9E1}"/>
              </a:ext>
            </a:extLst>
          </p:cNvPr>
          <p:cNvSpPr/>
          <p:nvPr/>
        </p:nvSpPr>
        <p:spPr>
          <a:xfrm flipH="1">
            <a:off x="7818090" y="2950234"/>
            <a:ext cx="207034" cy="560717"/>
          </a:xfrm>
          <a:custGeom>
            <a:avLst/>
            <a:gdLst>
              <a:gd name="connsiteX0" fmla="*/ 0 w 207034"/>
              <a:gd name="connsiteY0" fmla="*/ 0 h 560717"/>
              <a:gd name="connsiteX1" fmla="*/ 207034 w 207034"/>
              <a:gd name="connsiteY1" fmla="*/ 258792 h 560717"/>
              <a:gd name="connsiteX2" fmla="*/ 207034 w 207034"/>
              <a:gd name="connsiteY2" fmla="*/ 560717 h 5607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07034" h="560717">
                <a:moveTo>
                  <a:pt x="0" y="0"/>
                </a:moveTo>
                <a:lnTo>
                  <a:pt x="207034" y="258792"/>
                </a:lnTo>
                <a:lnTo>
                  <a:pt x="207034" y="560717"/>
                </a:lnTo>
              </a:path>
            </a:pathLst>
          </a:custGeom>
          <a:noFill/>
          <a:ln w="69850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`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C28F12E-CF0E-467E-B565-029C89A2A396}"/>
              </a:ext>
            </a:extLst>
          </p:cNvPr>
          <p:cNvSpPr/>
          <p:nvPr/>
        </p:nvSpPr>
        <p:spPr>
          <a:xfrm>
            <a:off x="6559550" y="1784350"/>
            <a:ext cx="1758941" cy="1524000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6797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 Trimpot 2K Ohm with Knob">
            <a:extLst>
              <a:ext uri="{FF2B5EF4-FFF2-40B4-BE49-F238E27FC236}">
                <a16:creationId xmlns:a16="http://schemas.microsoft.com/office/drawing/2014/main" id="{13A6EEEF-29D4-4A8D-910D-E440A01D4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9942" y="1940232"/>
            <a:ext cx="2533433" cy="25334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16mm Potentiometer for Guitar Pedals | 18T Knurled Shaft">
            <a:extLst>
              <a:ext uri="{FF2B5EF4-FFF2-40B4-BE49-F238E27FC236}">
                <a16:creationId xmlns:a16="http://schemas.microsoft.com/office/drawing/2014/main" id="{B2D5BB57-B6B6-4D80-84B3-F61A617779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733" y="1905318"/>
            <a:ext cx="2601452" cy="26032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7BA48187-EC6A-490D-A8CE-30B46F517068}"/>
              </a:ext>
            </a:extLst>
          </p:cNvPr>
          <p:cNvGrpSpPr/>
          <p:nvPr/>
        </p:nvGrpSpPr>
        <p:grpSpPr>
          <a:xfrm>
            <a:off x="6559550" y="2472445"/>
            <a:ext cx="1758941" cy="1726601"/>
            <a:chOff x="6559550" y="1784350"/>
            <a:chExt cx="1758941" cy="1726601"/>
          </a:xfrm>
        </p:grpSpPr>
        <p:sp>
          <p:nvSpPr>
            <p:cNvPr id="9" name="Block Arc 8">
              <a:extLst>
                <a:ext uri="{FF2B5EF4-FFF2-40B4-BE49-F238E27FC236}">
                  <a16:creationId xmlns:a16="http://schemas.microsoft.com/office/drawing/2014/main" id="{3E316B9F-BB9C-4585-BDF4-13AAC2F46EC5}"/>
                </a:ext>
              </a:extLst>
            </p:cNvPr>
            <p:cNvSpPr/>
            <p:nvPr/>
          </p:nvSpPr>
          <p:spPr>
            <a:xfrm rot="2556051">
              <a:off x="6686986" y="1880521"/>
              <a:ext cx="1505349" cy="1505349"/>
            </a:xfrm>
            <a:prstGeom prst="blockArc">
              <a:avLst>
                <a:gd name="adj1" fmla="val 5712898"/>
                <a:gd name="adj2" fmla="val 21469375"/>
                <a:gd name="adj3" fmla="val 1338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C16A184-FB13-4A58-BCE7-2F914DC896B2}"/>
                </a:ext>
              </a:extLst>
            </p:cNvPr>
            <p:cNvSpPr/>
            <p:nvPr/>
          </p:nvSpPr>
          <p:spPr>
            <a:xfrm>
              <a:off x="6866625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97B8882-DD25-43B8-A0C9-4D00E7E2D59E}"/>
                </a:ext>
              </a:extLst>
            </p:cNvPr>
            <p:cNvCxnSpPr>
              <a:cxnSpLocks/>
            </p:cNvCxnSpPr>
            <p:nvPr/>
          </p:nvCxnSpPr>
          <p:spPr>
            <a:xfrm>
              <a:off x="7439660" y="2827766"/>
              <a:ext cx="0" cy="676656"/>
            </a:xfrm>
            <a:prstGeom prst="line">
              <a:avLst/>
            </a:pr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D2174FD-38EE-4542-98F5-C2645E97E9E1}"/>
                </a:ext>
              </a:extLst>
            </p:cNvPr>
            <p:cNvSpPr/>
            <p:nvPr/>
          </p:nvSpPr>
          <p:spPr>
            <a:xfrm flipH="1">
              <a:off x="7818090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C28F12E-CF0E-467E-B565-029C89A2A396}"/>
                </a:ext>
              </a:extLst>
            </p:cNvPr>
            <p:cNvSpPr/>
            <p:nvPr/>
          </p:nvSpPr>
          <p:spPr>
            <a:xfrm>
              <a:off x="6559550" y="1784350"/>
              <a:ext cx="1758941" cy="1524000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454C454B-6DE9-4EC0-90C2-74115AAE8FC8}"/>
                </a:ext>
              </a:extLst>
            </p:cNvPr>
            <p:cNvGrpSpPr/>
            <p:nvPr/>
          </p:nvGrpSpPr>
          <p:grpSpPr>
            <a:xfrm>
              <a:off x="6970143" y="2130724"/>
              <a:ext cx="939034" cy="938776"/>
              <a:chOff x="6970143" y="2130724"/>
              <a:chExt cx="939034" cy="938776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7BE7CBFA-9BC1-401C-8B78-4B0E43007A55}"/>
                  </a:ext>
                </a:extLst>
              </p:cNvPr>
              <p:cNvGrpSpPr/>
              <p:nvPr/>
            </p:nvGrpSpPr>
            <p:grpSpPr>
              <a:xfrm>
                <a:off x="6970143" y="2130724"/>
                <a:ext cx="709871" cy="709742"/>
                <a:chOff x="6970143" y="2130724"/>
                <a:chExt cx="709871" cy="709742"/>
              </a:xfrm>
            </p:grpSpPr>
            <p:sp>
              <p:nvSpPr>
                <p:cNvPr id="10" name="Circle: Hollow 9">
                  <a:extLst>
                    <a:ext uri="{FF2B5EF4-FFF2-40B4-BE49-F238E27FC236}">
                      <a16:creationId xmlns:a16="http://schemas.microsoft.com/office/drawing/2014/main" id="{4A9FC938-03AA-45A9-8BD8-F16280733D03}"/>
                    </a:ext>
                  </a:extLst>
                </p:cNvPr>
                <p:cNvSpPr/>
                <p:nvPr/>
              </p:nvSpPr>
              <p:spPr>
                <a:xfrm>
                  <a:off x="7199306" y="2359758"/>
                  <a:ext cx="480708" cy="480708"/>
                </a:xfrm>
                <a:prstGeom prst="donut">
                  <a:avLst>
                    <a:gd name="adj" fmla="val 23335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C36ABBE2-0497-47BB-BEC7-0515A75C9E22}"/>
                    </a:ext>
                  </a:extLst>
                </p:cNvPr>
                <p:cNvCxnSpPr>
                  <a:stCxn id="10" idx="1"/>
                </p:cNvCxnSpPr>
                <p:nvPr/>
              </p:nvCxnSpPr>
              <p:spPr>
                <a:xfrm flipH="1" flipV="1">
                  <a:off x="6970143" y="2130724"/>
                  <a:ext cx="299561" cy="299432"/>
                </a:xfrm>
                <a:prstGeom prst="line">
                  <a:avLst/>
                </a:prstGeom>
                <a:ln w="85725" cap="rnd"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8520777-9910-4823-8AB6-F4D18EA81C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09616" y="2770068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>
                    <a:alpha val="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Arc 4">
            <a:extLst>
              <a:ext uri="{FF2B5EF4-FFF2-40B4-BE49-F238E27FC236}">
                <a16:creationId xmlns:a16="http://schemas.microsoft.com/office/drawing/2014/main" id="{4F7B75C3-9C16-4A09-9CF6-1AA182B30C63}"/>
              </a:ext>
            </a:extLst>
          </p:cNvPr>
          <p:cNvSpPr/>
          <p:nvPr/>
        </p:nvSpPr>
        <p:spPr>
          <a:xfrm rot="16389090">
            <a:off x="7022205" y="2887652"/>
            <a:ext cx="785004" cy="785004"/>
          </a:xfrm>
          <a:prstGeom prst="arc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6EE29A6-10B6-41D2-9962-720F00AE9374}"/>
              </a:ext>
            </a:extLst>
          </p:cNvPr>
          <p:cNvCxnSpPr>
            <a:cxnSpLocks/>
          </p:cNvCxnSpPr>
          <p:nvPr/>
        </p:nvCxnSpPr>
        <p:spPr>
          <a:xfrm flipV="1">
            <a:off x="8025124" y="2508687"/>
            <a:ext cx="476766" cy="2797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758803F-C239-4CBC-A25F-F990E8463343}"/>
              </a:ext>
            </a:extLst>
          </p:cNvPr>
          <p:cNvSpPr txBox="1"/>
          <p:nvPr/>
        </p:nvSpPr>
        <p:spPr>
          <a:xfrm>
            <a:off x="8501890" y="2107130"/>
            <a:ext cx="1074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Condensed" panose="020B0606040200020203" pitchFamily="34" charset="0"/>
              </a:rPr>
              <a:t>Resistive material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706EBF2-1965-413E-97A3-5031995F9847}"/>
              </a:ext>
            </a:extLst>
          </p:cNvPr>
          <p:cNvGrpSpPr/>
          <p:nvPr/>
        </p:nvGrpSpPr>
        <p:grpSpPr>
          <a:xfrm rot="10800000">
            <a:off x="9730473" y="2959387"/>
            <a:ext cx="1653667" cy="1112948"/>
            <a:chOff x="9880599" y="2523826"/>
            <a:chExt cx="1653667" cy="111294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A0F58E-417D-468C-B011-29D411223657}"/>
                </a:ext>
              </a:extLst>
            </p:cNvPr>
            <p:cNvSpPr/>
            <p:nvPr/>
          </p:nvSpPr>
          <p:spPr>
            <a:xfrm>
              <a:off x="9880599" y="3298580"/>
              <a:ext cx="1653667" cy="338194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44450" cap="rnd">
              <a:solidFill>
                <a:schemeClr val="tx1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8B9DE81-BC08-4B13-9DFF-80B025ED2859}"/>
                </a:ext>
              </a:extLst>
            </p:cNvPr>
            <p:cNvCxnSpPr/>
            <p:nvPr/>
          </p:nvCxnSpPr>
          <p:spPr>
            <a:xfrm>
              <a:off x="10707432" y="2523826"/>
              <a:ext cx="0" cy="665503"/>
            </a:xfrm>
            <a:prstGeom prst="straightConnector1">
              <a:avLst/>
            </a:prstGeom>
            <a:noFill/>
            <a:ln w="44450" cap="rnd">
              <a:solidFill>
                <a:schemeClr val="tx1"/>
              </a:solidFill>
              <a:round/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018A2847-789B-4C4E-835C-75F1D3F669E6}"/>
              </a:ext>
            </a:extLst>
          </p:cNvPr>
          <p:cNvSpPr txBox="1"/>
          <p:nvPr/>
        </p:nvSpPr>
        <p:spPr>
          <a:xfrm>
            <a:off x="1038965" y="3891531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CECF7AC-17B2-4F2A-8594-15F8B09D0A62}"/>
              </a:ext>
            </a:extLst>
          </p:cNvPr>
          <p:cNvSpPr txBox="1"/>
          <p:nvPr/>
        </p:nvSpPr>
        <p:spPr>
          <a:xfrm>
            <a:off x="1800277" y="4124513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8091572-5012-4BF2-8797-E0850F07F19A}"/>
              </a:ext>
            </a:extLst>
          </p:cNvPr>
          <p:cNvSpPr txBox="1"/>
          <p:nvPr/>
        </p:nvSpPr>
        <p:spPr>
          <a:xfrm>
            <a:off x="1433543" y="4030932"/>
            <a:ext cx="3989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BC5CBA2-1824-48DB-B6EA-9C0A09B08623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1560587" y="4393949"/>
            <a:ext cx="0" cy="46952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9DE46428-2F70-4D01-B7F0-F0B8E7C3011F}"/>
              </a:ext>
            </a:extLst>
          </p:cNvPr>
          <p:cNvSpPr txBox="1"/>
          <p:nvPr/>
        </p:nvSpPr>
        <p:spPr>
          <a:xfrm>
            <a:off x="886032" y="4863471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2CE8A1C-2710-4D56-B945-24DF53864EAD}"/>
              </a:ext>
            </a:extLst>
          </p:cNvPr>
          <p:cNvSpPr txBox="1"/>
          <p:nvPr/>
        </p:nvSpPr>
        <p:spPr>
          <a:xfrm>
            <a:off x="4156549" y="3983197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BF802C2-F667-4F09-AB14-DD3DED2DAF52}"/>
              </a:ext>
            </a:extLst>
          </p:cNvPr>
          <p:cNvSpPr txBox="1"/>
          <p:nvPr/>
        </p:nvSpPr>
        <p:spPr>
          <a:xfrm>
            <a:off x="4564774" y="4059308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3178B23-9847-4E90-B321-C09A48748BF1}"/>
              </a:ext>
            </a:extLst>
          </p:cNvPr>
          <p:cNvSpPr txBox="1"/>
          <p:nvPr/>
        </p:nvSpPr>
        <p:spPr>
          <a:xfrm>
            <a:off x="4366520" y="4023287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8AC218B-B9D6-4503-88D0-D03B98E4DBF2}"/>
              </a:ext>
            </a:extLst>
          </p:cNvPr>
          <p:cNvCxnSpPr>
            <a:cxnSpLocks/>
            <a:endCxn id="37" idx="0"/>
          </p:cNvCxnSpPr>
          <p:nvPr/>
        </p:nvCxnSpPr>
        <p:spPr>
          <a:xfrm>
            <a:off x="4500750" y="4353936"/>
            <a:ext cx="3202" cy="50953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CD263FA5-7D31-4A07-B495-589589BF47FB}"/>
              </a:ext>
            </a:extLst>
          </p:cNvPr>
          <p:cNvSpPr txBox="1"/>
          <p:nvPr/>
        </p:nvSpPr>
        <p:spPr>
          <a:xfrm>
            <a:off x="3829397" y="4863471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6775209" y="4229323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7520815" y="4229323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7302473" y="4229323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7435410" y="4535451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6754959" y="4863471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AFE8567-18D6-4AB5-9B5F-297E88FC99AD}"/>
              </a:ext>
            </a:extLst>
          </p:cNvPr>
          <p:cNvCxnSpPr>
            <a:cxnSpLocks/>
          </p:cNvCxnSpPr>
          <p:nvPr/>
        </p:nvCxnSpPr>
        <p:spPr>
          <a:xfrm>
            <a:off x="6433090" y="2696247"/>
            <a:ext cx="576461" cy="1552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E85ED7C4-A562-4CDF-82B6-C5165E473EBA}"/>
              </a:ext>
            </a:extLst>
          </p:cNvPr>
          <p:cNvSpPr txBox="1"/>
          <p:nvPr/>
        </p:nvSpPr>
        <p:spPr>
          <a:xfrm>
            <a:off x="5280607" y="2373081"/>
            <a:ext cx="1197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Segoe Condensed" panose="020B0606040200020203" pitchFamily="34" charset="0"/>
              </a:rPr>
              <a:t>Wiper turns with dial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10554105" y="4535451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9882752" y="4863471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10421329" y="4192564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9206992" y="2956680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11258562" y="2956680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325310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BA48187-EC6A-490D-A8CE-30B46F517068}"/>
              </a:ext>
            </a:extLst>
          </p:cNvPr>
          <p:cNvGrpSpPr/>
          <p:nvPr/>
        </p:nvGrpSpPr>
        <p:grpSpPr>
          <a:xfrm>
            <a:off x="3542030" y="2289565"/>
            <a:ext cx="1758941" cy="1726601"/>
            <a:chOff x="6559550" y="1784350"/>
            <a:chExt cx="1758941" cy="1726601"/>
          </a:xfrm>
        </p:grpSpPr>
        <p:sp>
          <p:nvSpPr>
            <p:cNvPr id="9" name="Block Arc 8">
              <a:extLst>
                <a:ext uri="{FF2B5EF4-FFF2-40B4-BE49-F238E27FC236}">
                  <a16:creationId xmlns:a16="http://schemas.microsoft.com/office/drawing/2014/main" id="{3E316B9F-BB9C-4585-BDF4-13AAC2F46EC5}"/>
                </a:ext>
              </a:extLst>
            </p:cNvPr>
            <p:cNvSpPr/>
            <p:nvPr/>
          </p:nvSpPr>
          <p:spPr>
            <a:xfrm rot="2556051">
              <a:off x="6686986" y="1880521"/>
              <a:ext cx="1505349" cy="1505349"/>
            </a:xfrm>
            <a:prstGeom prst="blockArc">
              <a:avLst>
                <a:gd name="adj1" fmla="val 5712898"/>
                <a:gd name="adj2" fmla="val 21469375"/>
                <a:gd name="adj3" fmla="val 1338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C16A184-FB13-4A58-BCE7-2F914DC896B2}"/>
                </a:ext>
              </a:extLst>
            </p:cNvPr>
            <p:cNvSpPr/>
            <p:nvPr/>
          </p:nvSpPr>
          <p:spPr>
            <a:xfrm>
              <a:off x="6866625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97B8882-DD25-43B8-A0C9-4D00E7E2D59E}"/>
                </a:ext>
              </a:extLst>
            </p:cNvPr>
            <p:cNvCxnSpPr>
              <a:cxnSpLocks/>
            </p:cNvCxnSpPr>
            <p:nvPr/>
          </p:nvCxnSpPr>
          <p:spPr>
            <a:xfrm>
              <a:off x="7439660" y="2827766"/>
              <a:ext cx="0" cy="676656"/>
            </a:xfrm>
            <a:prstGeom prst="line">
              <a:avLst/>
            </a:pr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D2174FD-38EE-4542-98F5-C2645E97E9E1}"/>
                </a:ext>
              </a:extLst>
            </p:cNvPr>
            <p:cNvSpPr/>
            <p:nvPr/>
          </p:nvSpPr>
          <p:spPr>
            <a:xfrm flipH="1">
              <a:off x="7818090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C28F12E-CF0E-467E-B565-029C89A2A396}"/>
                </a:ext>
              </a:extLst>
            </p:cNvPr>
            <p:cNvSpPr/>
            <p:nvPr/>
          </p:nvSpPr>
          <p:spPr>
            <a:xfrm>
              <a:off x="6559550" y="1784350"/>
              <a:ext cx="1758941" cy="1524000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454C454B-6DE9-4EC0-90C2-74115AAE8FC8}"/>
                </a:ext>
              </a:extLst>
            </p:cNvPr>
            <p:cNvGrpSpPr/>
            <p:nvPr/>
          </p:nvGrpSpPr>
          <p:grpSpPr>
            <a:xfrm>
              <a:off x="6970143" y="2130724"/>
              <a:ext cx="939034" cy="938776"/>
              <a:chOff x="6970143" y="2130724"/>
              <a:chExt cx="939034" cy="938776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7BE7CBFA-9BC1-401C-8B78-4B0E43007A55}"/>
                  </a:ext>
                </a:extLst>
              </p:cNvPr>
              <p:cNvGrpSpPr/>
              <p:nvPr/>
            </p:nvGrpSpPr>
            <p:grpSpPr>
              <a:xfrm>
                <a:off x="6970143" y="2130724"/>
                <a:ext cx="709871" cy="709742"/>
                <a:chOff x="6970143" y="2130724"/>
                <a:chExt cx="709871" cy="709742"/>
              </a:xfrm>
            </p:grpSpPr>
            <p:sp>
              <p:nvSpPr>
                <p:cNvPr id="10" name="Circle: Hollow 9">
                  <a:extLst>
                    <a:ext uri="{FF2B5EF4-FFF2-40B4-BE49-F238E27FC236}">
                      <a16:creationId xmlns:a16="http://schemas.microsoft.com/office/drawing/2014/main" id="{4A9FC938-03AA-45A9-8BD8-F16280733D03}"/>
                    </a:ext>
                  </a:extLst>
                </p:cNvPr>
                <p:cNvSpPr/>
                <p:nvPr/>
              </p:nvSpPr>
              <p:spPr>
                <a:xfrm>
                  <a:off x="7199306" y="2359758"/>
                  <a:ext cx="480708" cy="480708"/>
                </a:xfrm>
                <a:prstGeom prst="donut">
                  <a:avLst>
                    <a:gd name="adj" fmla="val 23335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C36ABBE2-0497-47BB-BEC7-0515A75C9E22}"/>
                    </a:ext>
                  </a:extLst>
                </p:cNvPr>
                <p:cNvCxnSpPr>
                  <a:stCxn id="10" idx="1"/>
                </p:cNvCxnSpPr>
                <p:nvPr/>
              </p:nvCxnSpPr>
              <p:spPr>
                <a:xfrm flipH="1" flipV="1">
                  <a:off x="6970143" y="2130724"/>
                  <a:ext cx="299561" cy="299432"/>
                </a:xfrm>
                <a:prstGeom prst="line">
                  <a:avLst/>
                </a:prstGeom>
                <a:ln w="85725" cap="rnd"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8520777-9910-4823-8AB6-F4D18EA81C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09616" y="2770068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>
                    <a:alpha val="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" name="Arc 4">
            <a:extLst>
              <a:ext uri="{FF2B5EF4-FFF2-40B4-BE49-F238E27FC236}">
                <a16:creationId xmlns:a16="http://schemas.microsoft.com/office/drawing/2014/main" id="{4F7B75C3-9C16-4A09-9CF6-1AA182B30C63}"/>
              </a:ext>
            </a:extLst>
          </p:cNvPr>
          <p:cNvSpPr/>
          <p:nvPr/>
        </p:nvSpPr>
        <p:spPr>
          <a:xfrm rot="16389090">
            <a:off x="4004685" y="2704772"/>
            <a:ext cx="785004" cy="785004"/>
          </a:xfrm>
          <a:prstGeom prst="arc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6EE29A6-10B6-41D2-9962-720F00AE9374}"/>
              </a:ext>
            </a:extLst>
          </p:cNvPr>
          <p:cNvCxnSpPr>
            <a:cxnSpLocks/>
          </p:cNvCxnSpPr>
          <p:nvPr/>
        </p:nvCxnSpPr>
        <p:spPr>
          <a:xfrm flipV="1">
            <a:off x="5007604" y="2325807"/>
            <a:ext cx="476766" cy="2797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758803F-C239-4CBC-A25F-F990E8463343}"/>
              </a:ext>
            </a:extLst>
          </p:cNvPr>
          <p:cNvSpPr txBox="1"/>
          <p:nvPr/>
        </p:nvSpPr>
        <p:spPr>
          <a:xfrm>
            <a:off x="5484370" y="1924250"/>
            <a:ext cx="1074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Condensed" panose="020B0606040200020203" pitchFamily="34" charset="0"/>
              </a:rPr>
              <a:t>Resistive material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706EBF2-1965-413E-97A3-5031995F9847}"/>
              </a:ext>
            </a:extLst>
          </p:cNvPr>
          <p:cNvGrpSpPr/>
          <p:nvPr/>
        </p:nvGrpSpPr>
        <p:grpSpPr>
          <a:xfrm rot="10800000">
            <a:off x="8230857" y="2776507"/>
            <a:ext cx="1653667" cy="1112948"/>
            <a:chOff x="9880599" y="2523826"/>
            <a:chExt cx="1653667" cy="111294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A0F58E-417D-468C-B011-29D411223657}"/>
                </a:ext>
              </a:extLst>
            </p:cNvPr>
            <p:cNvSpPr/>
            <p:nvPr/>
          </p:nvSpPr>
          <p:spPr>
            <a:xfrm>
              <a:off x="9880599" y="3298580"/>
              <a:ext cx="1653667" cy="338194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44450" cap="rnd">
              <a:solidFill>
                <a:schemeClr val="tx1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8B9DE81-BC08-4B13-9DFF-80B025ED2859}"/>
                </a:ext>
              </a:extLst>
            </p:cNvPr>
            <p:cNvCxnSpPr/>
            <p:nvPr/>
          </p:nvCxnSpPr>
          <p:spPr>
            <a:xfrm>
              <a:off x="10707432" y="2523826"/>
              <a:ext cx="0" cy="665503"/>
            </a:xfrm>
            <a:prstGeom prst="straightConnector1">
              <a:avLst/>
            </a:prstGeom>
            <a:noFill/>
            <a:ln w="44450" cap="rnd">
              <a:solidFill>
                <a:schemeClr val="tx1"/>
              </a:solidFill>
              <a:round/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8" name="TextBox 37">
            <a:extLst>
              <a:ext uri="{FF2B5EF4-FFF2-40B4-BE49-F238E27FC236}">
                <a16:creationId xmlns:a16="http://schemas.microsoft.com/office/drawing/2014/main" id="{3ACEAF2A-9E57-4AE4-844C-24C28A8AB951}"/>
              </a:ext>
            </a:extLst>
          </p:cNvPr>
          <p:cNvSpPr txBox="1"/>
          <p:nvPr/>
        </p:nvSpPr>
        <p:spPr>
          <a:xfrm>
            <a:off x="3757689" y="4046443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503295" y="4046443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1AB573AE-9212-4347-A591-3A2776F4EB82}"/>
              </a:ext>
            </a:extLst>
          </p:cNvPr>
          <p:cNvSpPr txBox="1"/>
          <p:nvPr/>
        </p:nvSpPr>
        <p:spPr>
          <a:xfrm>
            <a:off x="4284953" y="4046443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A10DEC6-1FD6-4F69-9C76-FAD182E6D6C4}"/>
              </a:ext>
            </a:extLst>
          </p:cNvPr>
          <p:cNvCxnSpPr>
            <a:cxnSpLocks/>
          </p:cNvCxnSpPr>
          <p:nvPr/>
        </p:nvCxnSpPr>
        <p:spPr>
          <a:xfrm>
            <a:off x="4417890" y="4352571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FE037757-5205-4E5B-B2FF-3B79D7D04B66}"/>
              </a:ext>
            </a:extLst>
          </p:cNvPr>
          <p:cNvSpPr txBox="1"/>
          <p:nvPr/>
        </p:nvSpPr>
        <p:spPr>
          <a:xfrm>
            <a:off x="3737439" y="4680591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9AFE8567-18D6-4AB5-9B5F-297E88FC99AD}"/>
              </a:ext>
            </a:extLst>
          </p:cNvPr>
          <p:cNvCxnSpPr>
            <a:cxnSpLocks/>
          </p:cNvCxnSpPr>
          <p:nvPr/>
        </p:nvCxnSpPr>
        <p:spPr>
          <a:xfrm>
            <a:off x="3415570" y="2513367"/>
            <a:ext cx="576461" cy="1552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E85ED7C4-A562-4CDF-82B6-C5165E473EBA}"/>
              </a:ext>
            </a:extLst>
          </p:cNvPr>
          <p:cNvSpPr txBox="1"/>
          <p:nvPr/>
        </p:nvSpPr>
        <p:spPr>
          <a:xfrm>
            <a:off x="2263087" y="2190201"/>
            <a:ext cx="1197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Segoe Condensed" panose="020B0606040200020203" pitchFamily="34" charset="0"/>
              </a:rPr>
              <a:t>Wiper turns with dial</a:t>
            </a:r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B2AD7E53-0E32-4618-BF19-C8F9861D105A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9054489" y="4352571"/>
            <a:ext cx="3202" cy="32802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A76EDC17-4F77-4C60-BD07-C6C55037748C}"/>
              </a:ext>
            </a:extLst>
          </p:cNvPr>
          <p:cNvSpPr txBox="1"/>
          <p:nvPr/>
        </p:nvSpPr>
        <p:spPr>
          <a:xfrm>
            <a:off x="8383136" y="4680591"/>
            <a:ext cx="1349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dirty="0"/>
              <a:t>Wiper contact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B08E808-2382-4C20-B1E8-4152C98E749D}"/>
              </a:ext>
            </a:extLst>
          </p:cNvPr>
          <p:cNvSpPr txBox="1"/>
          <p:nvPr/>
        </p:nvSpPr>
        <p:spPr>
          <a:xfrm>
            <a:off x="8921713" y="4009684"/>
            <a:ext cx="2655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2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BF7CFBE-5D49-4E61-820F-5DD3162093C9}"/>
              </a:ext>
            </a:extLst>
          </p:cNvPr>
          <p:cNvSpPr txBox="1"/>
          <p:nvPr/>
        </p:nvSpPr>
        <p:spPr>
          <a:xfrm>
            <a:off x="7707376" y="2773800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1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9758946" y="2773800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9316103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249C908-7827-400E-8D7A-E7839262A7DB}"/>
              </a:ext>
            </a:extLst>
          </p:cNvPr>
          <p:cNvGrpSpPr/>
          <p:nvPr/>
        </p:nvGrpSpPr>
        <p:grpSpPr>
          <a:xfrm>
            <a:off x="3218180" y="2048821"/>
            <a:ext cx="1758941" cy="2760358"/>
            <a:chOff x="3542030" y="2289565"/>
            <a:chExt cx="1758941" cy="276035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BA48187-EC6A-490D-A8CE-30B46F517068}"/>
                </a:ext>
              </a:extLst>
            </p:cNvPr>
            <p:cNvGrpSpPr/>
            <p:nvPr/>
          </p:nvGrpSpPr>
          <p:grpSpPr>
            <a:xfrm>
              <a:off x="3542030" y="2289565"/>
              <a:ext cx="1758941" cy="1726601"/>
              <a:chOff x="6559550" y="1784350"/>
              <a:chExt cx="1758941" cy="1726601"/>
            </a:xfrm>
          </p:grpSpPr>
          <p:sp>
            <p:nvSpPr>
              <p:cNvPr id="9" name="Block Arc 8">
                <a:extLst>
                  <a:ext uri="{FF2B5EF4-FFF2-40B4-BE49-F238E27FC236}">
                    <a16:creationId xmlns:a16="http://schemas.microsoft.com/office/drawing/2014/main" id="{3E316B9F-BB9C-4585-BDF4-13AAC2F46EC5}"/>
                  </a:ext>
                </a:extLst>
              </p:cNvPr>
              <p:cNvSpPr/>
              <p:nvPr/>
            </p:nvSpPr>
            <p:spPr>
              <a:xfrm rot="2556051">
                <a:off x="6686986" y="1880521"/>
                <a:ext cx="1505349" cy="1505349"/>
              </a:xfrm>
              <a:prstGeom prst="blockArc">
                <a:avLst>
                  <a:gd name="adj1" fmla="val 5712898"/>
                  <a:gd name="adj2" fmla="val 21469375"/>
                  <a:gd name="adj3" fmla="val 1338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1C16A184-FB13-4A58-BCE7-2F914DC896B2}"/>
                  </a:ext>
                </a:extLst>
              </p:cNvPr>
              <p:cNvSpPr/>
              <p:nvPr/>
            </p:nvSpPr>
            <p:spPr>
              <a:xfrm>
                <a:off x="6866625" y="2950234"/>
                <a:ext cx="207034" cy="560717"/>
              </a:xfrm>
              <a:custGeom>
                <a:avLst/>
                <a:gdLst>
                  <a:gd name="connsiteX0" fmla="*/ 0 w 207034"/>
                  <a:gd name="connsiteY0" fmla="*/ 0 h 560717"/>
                  <a:gd name="connsiteX1" fmla="*/ 207034 w 207034"/>
                  <a:gd name="connsiteY1" fmla="*/ 258792 h 560717"/>
                  <a:gd name="connsiteX2" fmla="*/ 207034 w 207034"/>
                  <a:gd name="connsiteY2" fmla="*/ 560717 h 56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07034" h="560717">
                    <a:moveTo>
                      <a:pt x="0" y="0"/>
                    </a:moveTo>
                    <a:lnTo>
                      <a:pt x="207034" y="258792"/>
                    </a:lnTo>
                    <a:lnTo>
                      <a:pt x="207034" y="560717"/>
                    </a:lnTo>
                  </a:path>
                </a:pathLst>
              </a:custGeom>
              <a:noFill/>
              <a:ln w="698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`</a:t>
                </a: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D97B8882-DD25-43B8-A0C9-4D00E7E2D5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39660" y="2827766"/>
                <a:ext cx="0" cy="676656"/>
              </a:xfrm>
              <a:prstGeom prst="line">
                <a:avLst/>
              </a:prstGeom>
              <a:noFill/>
              <a:ln w="698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D2174FD-38EE-4542-98F5-C2645E97E9E1}"/>
                  </a:ext>
                </a:extLst>
              </p:cNvPr>
              <p:cNvSpPr/>
              <p:nvPr/>
            </p:nvSpPr>
            <p:spPr>
              <a:xfrm flipH="1">
                <a:off x="7818090" y="2950234"/>
                <a:ext cx="207034" cy="560717"/>
              </a:xfrm>
              <a:custGeom>
                <a:avLst/>
                <a:gdLst>
                  <a:gd name="connsiteX0" fmla="*/ 0 w 207034"/>
                  <a:gd name="connsiteY0" fmla="*/ 0 h 560717"/>
                  <a:gd name="connsiteX1" fmla="*/ 207034 w 207034"/>
                  <a:gd name="connsiteY1" fmla="*/ 258792 h 560717"/>
                  <a:gd name="connsiteX2" fmla="*/ 207034 w 207034"/>
                  <a:gd name="connsiteY2" fmla="*/ 560717 h 56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07034" h="560717">
                    <a:moveTo>
                      <a:pt x="0" y="0"/>
                    </a:moveTo>
                    <a:lnTo>
                      <a:pt x="207034" y="258792"/>
                    </a:lnTo>
                    <a:lnTo>
                      <a:pt x="207034" y="560717"/>
                    </a:lnTo>
                  </a:path>
                </a:pathLst>
              </a:custGeom>
              <a:noFill/>
              <a:ln w="698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`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2C28F12E-CF0E-467E-B565-029C89A2A396}"/>
                  </a:ext>
                </a:extLst>
              </p:cNvPr>
              <p:cNvSpPr/>
              <p:nvPr/>
            </p:nvSpPr>
            <p:spPr>
              <a:xfrm>
                <a:off x="6559550" y="1784350"/>
                <a:ext cx="1758941" cy="1524000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454C454B-6DE9-4EC0-90C2-74115AAE8FC8}"/>
                  </a:ext>
                </a:extLst>
              </p:cNvPr>
              <p:cNvGrpSpPr/>
              <p:nvPr/>
            </p:nvGrpSpPr>
            <p:grpSpPr>
              <a:xfrm>
                <a:off x="6970143" y="2130724"/>
                <a:ext cx="939034" cy="938776"/>
                <a:chOff x="6970143" y="2130724"/>
                <a:chExt cx="939034" cy="938776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7BE7CBFA-9BC1-401C-8B78-4B0E43007A55}"/>
                    </a:ext>
                  </a:extLst>
                </p:cNvPr>
                <p:cNvGrpSpPr/>
                <p:nvPr/>
              </p:nvGrpSpPr>
              <p:grpSpPr>
                <a:xfrm>
                  <a:off x="6970143" y="2130724"/>
                  <a:ext cx="709871" cy="709742"/>
                  <a:chOff x="6970143" y="2130724"/>
                  <a:chExt cx="709871" cy="709742"/>
                </a:xfrm>
              </p:grpSpPr>
              <p:sp>
                <p:nvSpPr>
                  <p:cNvPr id="10" name="Circle: Hollow 9">
                    <a:extLst>
                      <a:ext uri="{FF2B5EF4-FFF2-40B4-BE49-F238E27FC236}">
                        <a16:creationId xmlns:a16="http://schemas.microsoft.com/office/drawing/2014/main" id="{4A9FC938-03AA-45A9-8BD8-F16280733D03}"/>
                      </a:ext>
                    </a:extLst>
                  </p:cNvPr>
                  <p:cNvSpPr/>
                  <p:nvPr/>
                </p:nvSpPr>
                <p:spPr>
                  <a:xfrm>
                    <a:off x="7199306" y="2359758"/>
                    <a:ext cx="480708" cy="480708"/>
                  </a:xfrm>
                  <a:prstGeom prst="donut">
                    <a:avLst>
                      <a:gd name="adj" fmla="val 23335"/>
                    </a:avLst>
                  </a:pr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16" name="Straight Connector 15">
                    <a:extLst>
                      <a:ext uri="{FF2B5EF4-FFF2-40B4-BE49-F238E27FC236}">
                        <a16:creationId xmlns:a16="http://schemas.microsoft.com/office/drawing/2014/main" id="{C36ABBE2-0497-47BB-BEC7-0515A75C9E22}"/>
                      </a:ext>
                    </a:extLst>
                  </p:cNvPr>
                  <p:cNvCxnSpPr>
                    <a:stCxn id="10" idx="1"/>
                  </p:cNvCxnSpPr>
                  <p:nvPr/>
                </p:nvCxnSpPr>
                <p:spPr>
                  <a:xfrm flipH="1" flipV="1">
                    <a:off x="6970143" y="2130724"/>
                    <a:ext cx="299561" cy="299432"/>
                  </a:xfrm>
                  <a:prstGeom prst="line">
                    <a:avLst/>
                  </a:prstGeom>
                  <a:ln w="85725" cap="rnd">
                    <a:solidFill>
                      <a:srgbClr val="7F7F7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88520777-9910-4823-8AB6-F4D18EA81C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609616" y="2770068"/>
                  <a:ext cx="299561" cy="299432"/>
                </a:xfrm>
                <a:prstGeom prst="line">
                  <a:avLst/>
                </a:prstGeom>
                <a:ln w="85725" cap="rnd">
                  <a:solidFill>
                    <a:srgbClr val="7F7F7F">
                      <a:alpha val="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4F7B75C3-9C16-4A09-9CF6-1AA182B30C63}"/>
                </a:ext>
              </a:extLst>
            </p:cNvPr>
            <p:cNvSpPr/>
            <p:nvPr/>
          </p:nvSpPr>
          <p:spPr>
            <a:xfrm rot="16389090">
              <a:off x="4004685" y="2704772"/>
              <a:ext cx="785004" cy="785004"/>
            </a:xfrm>
            <a:prstGeom prst="arc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ACEAF2A-9E57-4AE4-844C-24C28A8AB951}"/>
                </a:ext>
              </a:extLst>
            </p:cNvPr>
            <p:cNvSpPr txBox="1"/>
            <p:nvPr/>
          </p:nvSpPr>
          <p:spPr>
            <a:xfrm>
              <a:off x="3757689" y="4046443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1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6E8E380-12DA-4286-BA99-302A94D81BA6}"/>
                </a:ext>
              </a:extLst>
            </p:cNvPr>
            <p:cNvSpPr txBox="1"/>
            <p:nvPr/>
          </p:nvSpPr>
          <p:spPr>
            <a:xfrm>
              <a:off x="4503295" y="4046443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3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AB573AE-9212-4347-A591-3A2776F4EB82}"/>
                </a:ext>
              </a:extLst>
            </p:cNvPr>
            <p:cNvSpPr txBox="1"/>
            <p:nvPr/>
          </p:nvSpPr>
          <p:spPr>
            <a:xfrm>
              <a:off x="4284953" y="4046443"/>
              <a:ext cx="2655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2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A10DEC6-1FD6-4F69-9C76-FAD182E6D6C4}"/>
                </a:ext>
              </a:extLst>
            </p:cNvPr>
            <p:cNvCxnSpPr>
              <a:cxnSpLocks/>
            </p:cNvCxnSpPr>
            <p:nvPr/>
          </p:nvCxnSpPr>
          <p:spPr>
            <a:xfrm>
              <a:off x="4417890" y="4352571"/>
              <a:ext cx="3202" cy="328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E037757-5205-4E5B-B2FF-3B79D7D04B66}"/>
                </a:ext>
              </a:extLst>
            </p:cNvPr>
            <p:cNvSpPr txBox="1"/>
            <p:nvPr/>
          </p:nvSpPr>
          <p:spPr>
            <a:xfrm>
              <a:off x="3737439" y="4680591"/>
              <a:ext cx="13491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>
                  <a:latin typeface="Segoe Condensed" panose="020B0606040200020203" pitchFamily="34" charset="0"/>
                </a:defRPr>
              </a:lvl1pPr>
            </a:lstStyle>
            <a:p>
              <a:pPr algn="ctr"/>
              <a:r>
                <a:rPr lang="en-US" dirty="0"/>
                <a:t>Wiper contact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1E3B30A-1963-4D65-8AF3-296C4B33051D}"/>
              </a:ext>
            </a:extLst>
          </p:cNvPr>
          <p:cNvGrpSpPr/>
          <p:nvPr/>
        </p:nvGrpSpPr>
        <p:grpSpPr>
          <a:xfrm>
            <a:off x="6540500" y="2533056"/>
            <a:ext cx="2648470" cy="2276123"/>
            <a:chOff x="7707376" y="2773800"/>
            <a:chExt cx="2648470" cy="2276123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706EBF2-1965-413E-97A3-5031995F9847}"/>
                </a:ext>
              </a:extLst>
            </p:cNvPr>
            <p:cNvGrpSpPr/>
            <p:nvPr/>
          </p:nvGrpSpPr>
          <p:grpSpPr>
            <a:xfrm rot="10800000">
              <a:off x="8230857" y="2776507"/>
              <a:ext cx="1653667" cy="1112948"/>
              <a:chOff x="9880599" y="2523826"/>
              <a:chExt cx="1653667" cy="111294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2A0F58E-417D-468C-B011-29D411223657}"/>
                  </a:ext>
                </a:extLst>
              </p:cNvPr>
              <p:cNvSpPr/>
              <p:nvPr/>
            </p:nvSpPr>
            <p:spPr>
              <a:xfrm>
                <a:off x="9880599" y="3298580"/>
                <a:ext cx="1653667" cy="338194"/>
              </a:xfrm>
              <a:custGeom>
                <a:avLst/>
                <a:gdLst>
                  <a:gd name="connsiteX0" fmla="*/ 0 w 5736567"/>
                  <a:gd name="connsiteY0" fmla="*/ 586596 h 1173192"/>
                  <a:gd name="connsiteX1" fmla="*/ 750499 w 5736567"/>
                  <a:gd name="connsiteY1" fmla="*/ 586596 h 1173192"/>
                  <a:gd name="connsiteX2" fmla="*/ 1052423 w 5736567"/>
                  <a:gd name="connsiteY2" fmla="*/ 0 h 1173192"/>
                  <a:gd name="connsiteX3" fmla="*/ 1664899 w 5736567"/>
                  <a:gd name="connsiteY3" fmla="*/ 1155939 h 1173192"/>
                  <a:gd name="connsiteX4" fmla="*/ 2277374 w 5736567"/>
                  <a:gd name="connsiteY4" fmla="*/ 8626 h 1173192"/>
                  <a:gd name="connsiteX5" fmla="*/ 2881223 w 5736567"/>
                  <a:gd name="connsiteY5" fmla="*/ 1173192 h 1173192"/>
                  <a:gd name="connsiteX6" fmla="*/ 3476446 w 5736567"/>
                  <a:gd name="connsiteY6" fmla="*/ 25879 h 1173192"/>
                  <a:gd name="connsiteX7" fmla="*/ 4106174 w 5736567"/>
                  <a:gd name="connsiteY7" fmla="*/ 1155939 h 1173192"/>
                  <a:gd name="connsiteX8" fmla="*/ 4684144 w 5736567"/>
                  <a:gd name="connsiteY8" fmla="*/ 8626 h 1173192"/>
                  <a:gd name="connsiteX9" fmla="*/ 4977442 w 5736567"/>
                  <a:gd name="connsiteY9" fmla="*/ 569343 h 1173192"/>
                  <a:gd name="connsiteX10" fmla="*/ 5736567 w 5736567"/>
                  <a:gd name="connsiteY10" fmla="*/ 586596 h 1173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736567" h="1173192">
                    <a:moveTo>
                      <a:pt x="0" y="586596"/>
                    </a:moveTo>
                    <a:lnTo>
                      <a:pt x="750499" y="586596"/>
                    </a:lnTo>
                    <a:lnTo>
                      <a:pt x="1052423" y="0"/>
                    </a:lnTo>
                    <a:lnTo>
                      <a:pt x="1664899" y="1155939"/>
                    </a:lnTo>
                    <a:lnTo>
                      <a:pt x="2277374" y="8626"/>
                    </a:lnTo>
                    <a:lnTo>
                      <a:pt x="2881223" y="1173192"/>
                    </a:lnTo>
                    <a:lnTo>
                      <a:pt x="3476446" y="25879"/>
                    </a:lnTo>
                    <a:lnTo>
                      <a:pt x="4106174" y="1155939"/>
                    </a:lnTo>
                    <a:lnTo>
                      <a:pt x="4684144" y="8626"/>
                    </a:lnTo>
                    <a:lnTo>
                      <a:pt x="4977442" y="569343"/>
                    </a:lnTo>
                    <a:lnTo>
                      <a:pt x="5736567" y="586596"/>
                    </a:lnTo>
                  </a:path>
                </a:pathLst>
              </a:custGeom>
              <a:noFill/>
              <a:ln w="44450" cap="rnd">
                <a:solidFill>
                  <a:schemeClr val="tx1"/>
                </a:solidFill>
                <a:round/>
                <a:headEnd type="oval"/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48B9DE81-BC08-4B13-9DFF-80B025ED2859}"/>
                  </a:ext>
                </a:extLst>
              </p:cNvPr>
              <p:cNvCxnSpPr/>
              <p:nvPr/>
            </p:nvCxnSpPr>
            <p:spPr>
              <a:xfrm>
                <a:off x="10707432" y="2523826"/>
                <a:ext cx="0" cy="665503"/>
              </a:xfrm>
              <a:prstGeom prst="straightConnector1">
                <a:avLst/>
              </a:prstGeom>
              <a:noFill/>
              <a:ln w="44450" cap="rnd">
                <a:solidFill>
                  <a:schemeClr val="tx1"/>
                </a:solidFill>
                <a:round/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2AD7E53-0E32-4618-BF19-C8F9861D105A}"/>
                </a:ext>
              </a:extLst>
            </p:cNvPr>
            <p:cNvCxnSpPr>
              <a:cxnSpLocks/>
              <a:endCxn id="56" idx="0"/>
            </p:cNvCxnSpPr>
            <p:nvPr/>
          </p:nvCxnSpPr>
          <p:spPr>
            <a:xfrm>
              <a:off x="9054489" y="4352571"/>
              <a:ext cx="3202" cy="328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76EDC17-4F77-4C60-BD07-C6C55037748C}"/>
                </a:ext>
              </a:extLst>
            </p:cNvPr>
            <p:cNvSpPr txBox="1"/>
            <p:nvPr/>
          </p:nvSpPr>
          <p:spPr>
            <a:xfrm>
              <a:off x="8383136" y="4680591"/>
              <a:ext cx="13491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>
                  <a:latin typeface="Segoe Condensed" panose="020B0606040200020203" pitchFamily="34" charset="0"/>
                </a:defRPr>
              </a:lvl1pPr>
            </a:lstStyle>
            <a:p>
              <a:pPr algn="ctr"/>
              <a:r>
                <a:rPr lang="en-US" dirty="0"/>
                <a:t>Wiper contact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B08E808-2382-4C20-B1E8-4152C98E749D}"/>
                </a:ext>
              </a:extLst>
            </p:cNvPr>
            <p:cNvSpPr txBox="1"/>
            <p:nvPr/>
          </p:nvSpPr>
          <p:spPr>
            <a:xfrm>
              <a:off x="8921713" y="4009684"/>
              <a:ext cx="2655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2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BF7CFBE-5D49-4E61-820F-5DD3162093C9}"/>
                </a:ext>
              </a:extLst>
            </p:cNvPr>
            <p:cNvSpPr txBox="1"/>
            <p:nvPr/>
          </p:nvSpPr>
          <p:spPr>
            <a:xfrm>
              <a:off x="7707376" y="2773800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1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9FE92287-5DA8-4D3E-AE7A-6CABFE982B35}"/>
                </a:ext>
              </a:extLst>
            </p:cNvPr>
            <p:cNvSpPr txBox="1"/>
            <p:nvPr/>
          </p:nvSpPr>
          <p:spPr>
            <a:xfrm>
              <a:off x="9758946" y="2773800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221442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7BA48187-EC6A-490D-A8CE-30B46F517068}"/>
              </a:ext>
            </a:extLst>
          </p:cNvPr>
          <p:cNvGrpSpPr/>
          <p:nvPr/>
        </p:nvGrpSpPr>
        <p:grpSpPr>
          <a:xfrm>
            <a:off x="3542030" y="2289565"/>
            <a:ext cx="1758941" cy="1726601"/>
            <a:chOff x="6559550" y="1784350"/>
            <a:chExt cx="1758941" cy="1726601"/>
          </a:xfrm>
        </p:grpSpPr>
        <p:sp>
          <p:nvSpPr>
            <p:cNvPr id="9" name="Block Arc 8">
              <a:extLst>
                <a:ext uri="{FF2B5EF4-FFF2-40B4-BE49-F238E27FC236}">
                  <a16:creationId xmlns:a16="http://schemas.microsoft.com/office/drawing/2014/main" id="{3E316B9F-BB9C-4585-BDF4-13AAC2F46EC5}"/>
                </a:ext>
              </a:extLst>
            </p:cNvPr>
            <p:cNvSpPr/>
            <p:nvPr/>
          </p:nvSpPr>
          <p:spPr>
            <a:xfrm rot="2556051">
              <a:off x="6686986" y="1880521"/>
              <a:ext cx="1505349" cy="1505349"/>
            </a:xfrm>
            <a:prstGeom prst="blockArc">
              <a:avLst>
                <a:gd name="adj1" fmla="val 5712898"/>
                <a:gd name="adj2" fmla="val 21469375"/>
                <a:gd name="adj3" fmla="val 13381"/>
              </a:avLst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C16A184-FB13-4A58-BCE7-2F914DC896B2}"/>
                </a:ext>
              </a:extLst>
            </p:cNvPr>
            <p:cNvSpPr/>
            <p:nvPr/>
          </p:nvSpPr>
          <p:spPr>
            <a:xfrm>
              <a:off x="6866625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97B8882-DD25-43B8-A0C9-4D00E7E2D59E}"/>
                </a:ext>
              </a:extLst>
            </p:cNvPr>
            <p:cNvCxnSpPr>
              <a:cxnSpLocks/>
            </p:cNvCxnSpPr>
            <p:nvPr/>
          </p:nvCxnSpPr>
          <p:spPr>
            <a:xfrm>
              <a:off x="7439660" y="2827766"/>
              <a:ext cx="0" cy="676656"/>
            </a:xfrm>
            <a:prstGeom prst="line">
              <a:avLst/>
            </a:pr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6D2174FD-38EE-4542-98F5-C2645E97E9E1}"/>
                </a:ext>
              </a:extLst>
            </p:cNvPr>
            <p:cNvSpPr/>
            <p:nvPr/>
          </p:nvSpPr>
          <p:spPr>
            <a:xfrm flipH="1">
              <a:off x="7818090" y="2950234"/>
              <a:ext cx="207034" cy="560717"/>
            </a:xfrm>
            <a:custGeom>
              <a:avLst/>
              <a:gdLst>
                <a:gd name="connsiteX0" fmla="*/ 0 w 207034"/>
                <a:gd name="connsiteY0" fmla="*/ 0 h 560717"/>
                <a:gd name="connsiteX1" fmla="*/ 207034 w 207034"/>
                <a:gd name="connsiteY1" fmla="*/ 258792 h 560717"/>
                <a:gd name="connsiteX2" fmla="*/ 207034 w 207034"/>
                <a:gd name="connsiteY2" fmla="*/ 560717 h 560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7034" h="560717">
                  <a:moveTo>
                    <a:pt x="0" y="0"/>
                  </a:moveTo>
                  <a:lnTo>
                    <a:pt x="207034" y="258792"/>
                  </a:lnTo>
                  <a:lnTo>
                    <a:pt x="207034" y="560717"/>
                  </a:lnTo>
                </a:path>
              </a:pathLst>
            </a:custGeom>
            <a:noFill/>
            <a:ln w="69850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`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2C28F12E-CF0E-467E-B565-029C89A2A396}"/>
                </a:ext>
              </a:extLst>
            </p:cNvPr>
            <p:cNvSpPr/>
            <p:nvPr/>
          </p:nvSpPr>
          <p:spPr>
            <a:xfrm>
              <a:off x="6559550" y="1784350"/>
              <a:ext cx="1758941" cy="1524000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454C454B-6DE9-4EC0-90C2-74115AAE8FC8}"/>
                </a:ext>
              </a:extLst>
            </p:cNvPr>
            <p:cNvGrpSpPr/>
            <p:nvPr/>
          </p:nvGrpSpPr>
          <p:grpSpPr>
            <a:xfrm>
              <a:off x="6970143" y="2130724"/>
              <a:ext cx="939034" cy="938776"/>
              <a:chOff x="6970143" y="2130724"/>
              <a:chExt cx="939034" cy="938776"/>
            </a:xfrm>
          </p:grpSpPr>
          <p:grpSp>
            <p:nvGrpSpPr>
              <p:cNvPr id="28" name="Group 27">
                <a:extLst>
                  <a:ext uri="{FF2B5EF4-FFF2-40B4-BE49-F238E27FC236}">
                    <a16:creationId xmlns:a16="http://schemas.microsoft.com/office/drawing/2014/main" id="{7BE7CBFA-9BC1-401C-8B78-4B0E43007A55}"/>
                  </a:ext>
                </a:extLst>
              </p:cNvPr>
              <p:cNvGrpSpPr/>
              <p:nvPr/>
            </p:nvGrpSpPr>
            <p:grpSpPr>
              <a:xfrm>
                <a:off x="6970143" y="2130724"/>
                <a:ext cx="709871" cy="709742"/>
                <a:chOff x="6970143" y="2130724"/>
                <a:chExt cx="709871" cy="709742"/>
              </a:xfrm>
            </p:grpSpPr>
            <p:sp>
              <p:nvSpPr>
                <p:cNvPr id="10" name="Circle: Hollow 9">
                  <a:extLst>
                    <a:ext uri="{FF2B5EF4-FFF2-40B4-BE49-F238E27FC236}">
                      <a16:creationId xmlns:a16="http://schemas.microsoft.com/office/drawing/2014/main" id="{4A9FC938-03AA-45A9-8BD8-F16280733D03}"/>
                    </a:ext>
                  </a:extLst>
                </p:cNvPr>
                <p:cNvSpPr/>
                <p:nvPr/>
              </p:nvSpPr>
              <p:spPr>
                <a:xfrm>
                  <a:off x="7199306" y="2359758"/>
                  <a:ext cx="480708" cy="480708"/>
                </a:xfrm>
                <a:prstGeom prst="donut">
                  <a:avLst>
                    <a:gd name="adj" fmla="val 23335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C36ABBE2-0497-47BB-BEC7-0515A75C9E22}"/>
                    </a:ext>
                  </a:extLst>
                </p:cNvPr>
                <p:cNvCxnSpPr>
                  <a:stCxn id="10" idx="1"/>
                </p:cNvCxnSpPr>
                <p:nvPr/>
              </p:nvCxnSpPr>
              <p:spPr>
                <a:xfrm flipH="1" flipV="1">
                  <a:off x="6970143" y="2130724"/>
                  <a:ext cx="299561" cy="299432"/>
                </a:xfrm>
                <a:prstGeom prst="line">
                  <a:avLst/>
                </a:prstGeom>
                <a:ln w="85725" cap="rnd">
                  <a:solidFill>
                    <a:srgbClr val="7F7F7F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4" name="Straight Connector 13">
                <a:extLst>
                  <a:ext uri="{FF2B5EF4-FFF2-40B4-BE49-F238E27FC236}">
                    <a16:creationId xmlns:a16="http://schemas.microsoft.com/office/drawing/2014/main" id="{88520777-9910-4823-8AB6-F4D18EA81C7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609616" y="2770068"/>
                <a:ext cx="299561" cy="299432"/>
              </a:xfrm>
              <a:prstGeom prst="line">
                <a:avLst/>
              </a:prstGeom>
              <a:ln w="85725" cap="rnd">
                <a:solidFill>
                  <a:srgbClr val="7F7F7F">
                    <a:alpha val="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706EBF2-1965-413E-97A3-5031995F9847}"/>
              </a:ext>
            </a:extLst>
          </p:cNvPr>
          <p:cNvGrpSpPr/>
          <p:nvPr/>
        </p:nvGrpSpPr>
        <p:grpSpPr>
          <a:xfrm rot="10800000">
            <a:off x="8230857" y="2833657"/>
            <a:ext cx="1653667" cy="1112948"/>
            <a:chOff x="9880599" y="2523826"/>
            <a:chExt cx="1653667" cy="111294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D2A0F58E-417D-468C-B011-29D411223657}"/>
                </a:ext>
              </a:extLst>
            </p:cNvPr>
            <p:cNvSpPr/>
            <p:nvPr/>
          </p:nvSpPr>
          <p:spPr>
            <a:xfrm>
              <a:off x="9880599" y="3298580"/>
              <a:ext cx="1653667" cy="338194"/>
            </a:xfrm>
            <a:custGeom>
              <a:avLst/>
              <a:gdLst>
                <a:gd name="connsiteX0" fmla="*/ 0 w 5736567"/>
                <a:gd name="connsiteY0" fmla="*/ 586596 h 1173192"/>
                <a:gd name="connsiteX1" fmla="*/ 750499 w 5736567"/>
                <a:gd name="connsiteY1" fmla="*/ 586596 h 1173192"/>
                <a:gd name="connsiteX2" fmla="*/ 1052423 w 5736567"/>
                <a:gd name="connsiteY2" fmla="*/ 0 h 1173192"/>
                <a:gd name="connsiteX3" fmla="*/ 1664899 w 5736567"/>
                <a:gd name="connsiteY3" fmla="*/ 1155939 h 1173192"/>
                <a:gd name="connsiteX4" fmla="*/ 2277374 w 5736567"/>
                <a:gd name="connsiteY4" fmla="*/ 8626 h 1173192"/>
                <a:gd name="connsiteX5" fmla="*/ 2881223 w 5736567"/>
                <a:gd name="connsiteY5" fmla="*/ 1173192 h 1173192"/>
                <a:gd name="connsiteX6" fmla="*/ 3476446 w 5736567"/>
                <a:gd name="connsiteY6" fmla="*/ 25879 h 1173192"/>
                <a:gd name="connsiteX7" fmla="*/ 4106174 w 5736567"/>
                <a:gd name="connsiteY7" fmla="*/ 1155939 h 1173192"/>
                <a:gd name="connsiteX8" fmla="*/ 4684144 w 5736567"/>
                <a:gd name="connsiteY8" fmla="*/ 8626 h 1173192"/>
                <a:gd name="connsiteX9" fmla="*/ 4977442 w 5736567"/>
                <a:gd name="connsiteY9" fmla="*/ 569343 h 1173192"/>
                <a:gd name="connsiteX10" fmla="*/ 5736567 w 5736567"/>
                <a:gd name="connsiteY10" fmla="*/ 586596 h 1173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36567" h="1173192">
                  <a:moveTo>
                    <a:pt x="0" y="586596"/>
                  </a:moveTo>
                  <a:lnTo>
                    <a:pt x="750499" y="586596"/>
                  </a:lnTo>
                  <a:lnTo>
                    <a:pt x="1052423" y="0"/>
                  </a:lnTo>
                  <a:lnTo>
                    <a:pt x="1664899" y="1155939"/>
                  </a:lnTo>
                  <a:lnTo>
                    <a:pt x="2277374" y="8626"/>
                  </a:lnTo>
                  <a:lnTo>
                    <a:pt x="2881223" y="1173192"/>
                  </a:lnTo>
                  <a:lnTo>
                    <a:pt x="3476446" y="25879"/>
                  </a:lnTo>
                  <a:lnTo>
                    <a:pt x="4106174" y="1155939"/>
                  </a:lnTo>
                  <a:lnTo>
                    <a:pt x="4684144" y="8626"/>
                  </a:lnTo>
                  <a:lnTo>
                    <a:pt x="4977442" y="569343"/>
                  </a:lnTo>
                  <a:lnTo>
                    <a:pt x="5736567" y="586596"/>
                  </a:lnTo>
                </a:path>
              </a:pathLst>
            </a:custGeom>
            <a:noFill/>
            <a:ln w="44450" cap="rnd">
              <a:solidFill>
                <a:schemeClr val="tx1"/>
              </a:solidFill>
              <a:round/>
              <a:headEnd type="oval"/>
              <a:tail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48B9DE81-BC08-4B13-9DFF-80B025ED2859}"/>
                </a:ext>
              </a:extLst>
            </p:cNvPr>
            <p:cNvCxnSpPr/>
            <p:nvPr/>
          </p:nvCxnSpPr>
          <p:spPr>
            <a:xfrm>
              <a:off x="10707432" y="2523826"/>
              <a:ext cx="0" cy="665503"/>
            </a:xfrm>
            <a:prstGeom prst="straightConnector1">
              <a:avLst/>
            </a:prstGeom>
            <a:noFill/>
            <a:ln w="44450" cap="rnd">
              <a:solidFill>
                <a:schemeClr val="tx1"/>
              </a:solidFill>
              <a:round/>
              <a:headEnd type="oval"/>
              <a:tailEnd type="triangle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36E8E380-12DA-4286-BA99-302A94D81BA6}"/>
              </a:ext>
            </a:extLst>
          </p:cNvPr>
          <p:cNvSpPr txBox="1"/>
          <p:nvPr/>
        </p:nvSpPr>
        <p:spPr>
          <a:xfrm>
            <a:off x="4503295" y="4046443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9FE92287-5DA8-4D3E-AE7A-6CABFE982B35}"/>
              </a:ext>
            </a:extLst>
          </p:cNvPr>
          <p:cNvSpPr txBox="1"/>
          <p:nvPr/>
        </p:nvSpPr>
        <p:spPr>
          <a:xfrm>
            <a:off x="9758946" y="2830950"/>
            <a:ext cx="596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latin typeface="Segoe Condensed" panose="020B0606040200020203" pitchFamily="34" charset="0"/>
              </a:rPr>
              <a:t>3</a:t>
            </a:r>
          </a:p>
        </p:txBody>
      </p:sp>
      <p:pic>
        <p:nvPicPr>
          <p:cNvPr id="2050" name="Picture 2" descr="What is ground?">
            <a:extLst>
              <a:ext uri="{FF2B5EF4-FFF2-40B4-BE49-F238E27FC236}">
                <a16:creationId xmlns:a16="http://schemas.microsoft.com/office/drawing/2014/main" id="{E22DC178-2FC8-4EBC-96A3-2E0B1F65E9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4813" y="-2771610"/>
            <a:ext cx="7404427" cy="3331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1" name="Group 30">
            <a:extLst>
              <a:ext uri="{FF2B5EF4-FFF2-40B4-BE49-F238E27FC236}">
                <a16:creationId xmlns:a16="http://schemas.microsoft.com/office/drawing/2014/main" id="{61C03A5B-670E-4B18-BF4E-3F101CC48D79}"/>
              </a:ext>
            </a:extLst>
          </p:cNvPr>
          <p:cNvGrpSpPr/>
          <p:nvPr/>
        </p:nvGrpSpPr>
        <p:grpSpPr>
          <a:xfrm>
            <a:off x="8808150" y="3994751"/>
            <a:ext cx="499080" cy="699309"/>
            <a:chOff x="7964424" y="-106172"/>
            <a:chExt cx="673139" cy="9432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1E3C0FB1-459E-447B-A3D4-D7A2F5BB9D50}"/>
                </a:ext>
              </a:extLst>
            </p:cNvPr>
            <p:cNvCxnSpPr/>
            <p:nvPr/>
          </p:nvCxnSpPr>
          <p:spPr>
            <a:xfrm>
              <a:off x="8295132" y="-106172"/>
              <a:ext cx="0" cy="539496"/>
            </a:xfrm>
            <a:prstGeom prst="line">
              <a:avLst/>
            </a:prstGeom>
            <a:ln w="444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B7EC4900-EB44-42A2-935D-7FBB4B946B0F}"/>
                </a:ext>
              </a:extLst>
            </p:cNvPr>
            <p:cNvCxnSpPr>
              <a:cxnSpLocks/>
            </p:cNvCxnSpPr>
            <p:nvPr/>
          </p:nvCxnSpPr>
          <p:spPr>
            <a:xfrm>
              <a:off x="7964424" y="466580"/>
              <a:ext cx="673139" cy="0"/>
            </a:xfrm>
            <a:prstGeom prst="line">
              <a:avLst/>
            </a:prstGeom>
            <a:ln w="444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42442B5-3295-4750-9CDB-528C77E56354}"/>
                </a:ext>
              </a:extLst>
            </p:cNvPr>
            <p:cNvCxnSpPr/>
            <p:nvPr/>
          </p:nvCxnSpPr>
          <p:spPr>
            <a:xfrm>
              <a:off x="8065477" y="656492"/>
              <a:ext cx="473612" cy="0"/>
            </a:xfrm>
            <a:prstGeom prst="line">
              <a:avLst/>
            </a:prstGeom>
            <a:ln w="444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D7A12D85-F206-4682-A96D-BA0186D27BD3}"/>
                </a:ext>
              </a:extLst>
            </p:cNvPr>
            <p:cNvCxnSpPr/>
            <p:nvPr/>
          </p:nvCxnSpPr>
          <p:spPr>
            <a:xfrm>
              <a:off x="8166295" y="837028"/>
              <a:ext cx="264942" cy="0"/>
            </a:xfrm>
            <a:prstGeom prst="line">
              <a:avLst/>
            </a:prstGeom>
            <a:ln w="444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72DB13C8-42D6-4498-90D0-0DA478D320D8}"/>
              </a:ext>
            </a:extLst>
          </p:cNvPr>
          <p:cNvSpPr/>
          <p:nvPr/>
        </p:nvSpPr>
        <p:spPr>
          <a:xfrm>
            <a:off x="7555881" y="2466904"/>
            <a:ext cx="671805" cy="548066"/>
          </a:xfrm>
          <a:custGeom>
            <a:avLst/>
            <a:gdLst>
              <a:gd name="connsiteX0" fmla="*/ 330200 w 330200"/>
              <a:gd name="connsiteY0" fmla="*/ 317500 h 317500"/>
              <a:gd name="connsiteX1" fmla="*/ 0 w 330200"/>
              <a:gd name="connsiteY1" fmla="*/ 317500 h 317500"/>
              <a:gd name="connsiteX2" fmla="*/ 0 w 330200"/>
              <a:gd name="connsiteY2" fmla="*/ 0 h 31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0200" h="317500">
                <a:moveTo>
                  <a:pt x="330200" y="317500"/>
                </a:moveTo>
                <a:lnTo>
                  <a:pt x="0" y="317500"/>
                </a:lnTo>
                <a:lnTo>
                  <a:pt x="0" y="0"/>
                </a:lnTo>
              </a:path>
            </a:pathLst>
          </a:custGeom>
          <a:ln w="44450" cap="rnd">
            <a:solidFill>
              <a:schemeClr val="tx1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7401BFF7-D9C1-40AF-896E-58D18A66ADCD}"/>
              </a:ext>
            </a:extLst>
          </p:cNvPr>
          <p:cNvSpPr txBox="1"/>
          <p:nvPr/>
        </p:nvSpPr>
        <p:spPr>
          <a:xfrm>
            <a:off x="7259193" y="2128066"/>
            <a:ext cx="602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Segoe Condensed" panose="020B0606040200020203" pitchFamily="34" charset="0"/>
              </a:rPr>
              <a:t>Vcc</a:t>
            </a:r>
            <a:endParaRPr lang="en-US" dirty="0">
              <a:latin typeface="Segoe Condensed" panose="020B0606040200020203" pitchFamily="34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243E1A7-7B6F-427F-BEAB-D0DF99D1921D}"/>
              </a:ext>
            </a:extLst>
          </p:cNvPr>
          <p:cNvSpPr txBox="1"/>
          <p:nvPr/>
        </p:nvSpPr>
        <p:spPr>
          <a:xfrm>
            <a:off x="8752290" y="4805463"/>
            <a:ext cx="602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GND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306A3CA9-FB4F-4975-84CE-108A3C3E21D7}"/>
              </a:ext>
            </a:extLst>
          </p:cNvPr>
          <p:cNvGrpSpPr/>
          <p:nvPr/>
        </p:nvGrpSpPr>
        <p:grpSpPr>
          <a:xfrm>
            <a:off x="4172600" y="3994751"/>
            <a:ext cx="499080" cy="699309"/>
            <a:chOff x="7964424" y="-106172"/>
            <a:chExt cx="673139" cy="943200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6C9FCC9F-E71D-451A-BDF1-16939C928D59}"/>
                </a:ext>
              </a:extLst>
            </p:cNvPr>
            <p:cNvCxnSpPr/>
            <p:nvPr/>
          </p:nvCxnSpPr>
          <p:spPr>
            <a:xfrm>
              <a:off x="8295132" y="-106172"/>
              <a:ext cx="0" cy="539496"/>
            </a:xfrm>
            <a:prstGeom prst="line">
              <a:avLst/>
            </a:prstGeom>
            <a:ln w="444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30C45EAE-3C08-49ED-B6D8-37DCEFFF42DB}"/>
                </a:ext>
              </a:extLst>
            </p:cNvPr>
            <p:cNvCxnSpPr>
              <a:cxnSpLocks/>
            </p:cNvCxnSpPr>
            <p:nvPr/>
          </p:nvCxnSpPr>
          <p:spPr>
            <a:xfrm>
              <a:off x="7964424" y="466580"/>
              <a:ext cx="673139" cy="0"/>
            </a:xfrm>
            <a:prstGeom prst="line">
              <a:avLst/>
            </a:prstGeom>
            <a:ln w="444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A500E8A-2265-4F5D-B9CA-E5CABAEBA586}"/>
                </a:ext>
              </a:extLst>
            </p:cNvPr>
            <p:cNvCxnSpPr/>
            <p:nvPr/>
          </p:nvCxnSpPr>
          <p:spPr>
            <a:xfrm>
              <a:off x="8065477" y="656492"/>
              <a:ext cx="473612" cy="0"/>
            </a:xfrm>
            <a:prstGeom prst="line">
              <a:avLst/>
            </a:prstGeom>
            <a:ln w="444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11C5B353-71A6-4DBA-881F-4ABC3DE502D9}"/>
                </a:ext>
              </a:extLst>
            </p:cNvPr>
            <p:cNvCxnSpPr/>
            <p:nvPr/>
          </p:nvCxnSpPr>
          <p:spPr>
            <a:xfrm>
              <a:off x="8166295" y="837028"/>
              <a:ext cx="264942" cy="0"/>
            </a:xfrm>
            <a:prstGeom prst="line">
              <a:avLst/>
            </a:prstGeom>
            <a:ln w="44450" cap="rnd">
              <a:solidFill>
                <a:schemeClr val="tx1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1" name="TextBox 60">
            <a:extLst>
              <a:ext uri="{FF2B5EF4-FFF2-40B4-BE49-F238E27FC236}">
                <a16:creationId xmlns:a16="http://schemas.microsoft.com/office/drawing/2014/main" id="{C99676E1-4DF7-48E1-9CA7-CC5CFA38CA8C}"/>
              </a:ext>
            </a:extLst>
          </p:cNvPr>
          <p:cNvSpPr txBox="1"/>
          <p:nvPr/>
        </p:nvSpPr>
        <p:spPr>
          <a:xfrm>
            <a:off x="4116740" y="4805463"/>
            <a:ext cx="602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Segoe Condensed" panose="020B0606040200020203" pitchFamily="34" charset="0"/>
              </a:rPr>
              <a:t>GND</a:t>
            </a:r>
          </a:p>
        </p:txBody>
      </p:sp>
      <p:sp>
        <p:nvSpPr>
          <p:cNvPr id="62" name="Freeform: Shape 61">
            <a:extLst>
              <a:ext uri="{FF2B5EF4-FFF2-40B4-BE49-F238E27FC236}">
                <a16:creationId xmlns:a16="http://schemas.microsoft.com/office/drawing/2014/main" id="{94647A86-F0A5-402E-B65F-E12A141EC97C}"/>
              </a:ext>
            </a:extLst>
          </p:cNvPr>
          <p:cNvSpPr/>
          <p:nvPr/>
        </p:nvSpPr>
        <p:spPr>
          <a:xfrm>
            <a:off x="2965457" y="3468100"/>
            <a:ext cx="1099350" cy="548066"/>
          </a:xfrm>
          <a:custGeom>
            <a:avLst/>
            <a:gdLst>
              <a:gd name="connsiteX0" fmla="*/ 330200 w 330200"/>
              <a:gd name="connsiteY0" fmla="*/ 317500 h 317500"/>
              <a:gd name="connsiteX1" fmla="*/ 0 w 330200"/>
              <a:gd name="connsiteY1" fmla="*/ 317500 h 317500"/>
              <a:gd name="connsiteX2" fmla="*/ 0 w 330200"/>
              <a:gd name="connsiteY2" fmla="*/ 0 h 317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30200" h="317500">
                <a:moveTo>
                  <a:pt x="330200" y="317500"/>
                </a:moveTo>
                <a:lnTo>
                  <a:pt x="0" y="317500"/>
                </a:lnTo>
                <a:lnTo>
                  <a:pt x="0" y="0"/>
                </a:lnTo>
              </a:path>
            </a:pathLst>
          </a:custGeom>
          <a:ln w="44450" cap="rnd">
            <a:solidFill>
              <a:schemeClr val="tx1"/>
            </a:solidFill>
            <a:round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454675F-F670-412C-BA2C-12C41DC4E6BA}"/>
              </a:ext>
            </a:extLst>
          </p:cNvPr>
          <p:cNvSpPr txBox="1"/>
          <p:nvPr/>
        </p:nvSpPr>
        <p:spPr>
          <a:xfrm>
            <a:off x="2657816" y="3129275"/>
            <a:ext cx="6021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Segoe Condensed" panose="020B0606040200020203" pitchFamily="34" charset="0"/>
              </a:rPr>
              <a:t>Vcc</a:t>
            </a:r>
            <a:endParaRPr lang="en-US" dirty="0">
              <a:latin typeface="Segoe Condensed" panose="020B0606040200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831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249C908-7827-400E-8D7A-E7839262A7DB}"/>
              </a:ext>
            </a:extLst>
          </p:cNvPr>
          <p:cNvGrpSpPr/>
          <p:nvPr/>
        </p:nvGrpSpPr>
        <p:grpSpPr>
          <a:xfrm>
            <a:off x="3218180" y="2048821"/>
            <a:ext cx="1758941" cy="2760358"/>
            <a:chOff x="3542030" y="2289565"/>
            <a:chExt cx="1758941" cy="2760358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7BA48187-EC6A-490D-A8CE-30B46F517068}"/>
                </a:ext>
              </a:extLst>
            </p:cNvPr>
            <p:cNvGrpSpPr/>
            <p:nvPr/>
          </p:nvGrpSpPr>
          <p:grpSpPr>
            <a:xfrm>
              <a:off x="3542030" y="2289565"/>
              <a:ext cx="1758941" cy="1726601"/>
              <a:chOff x="6559550" y="1784350"/>
              <a:chExt cx="1758941" cy="1726601"/>
            </a:xfrm>
          </p:grpSpPr>
          <p:sp>
            <p:nvSpPr>
              <p:cNvPr id="9" name="Block Arc 8">
                <a:extLst>
                  <a:ext uri="{FF2B5EF4-FFF2-40B4-BE49-F238E27FC236}">
                    <a16:creationId xmlns:a16="http://schemas.microsoft.com/office/drawing/2014/main" id="{3E316B9F-BB9C-4585-BDF4-13AAC2F46EC5}"/>
                  </a:ext>
                </a:extLst>
              </p:cNvPr>
              <p:cNvSpPr/>
              <p:nvPr/>
            </p:nvSpPr>
            <p:spPr>
              <a:xfrm rot="2556051">
                <a:off x="6686986" y="1880521"/>
                <a:ext cx="1505349" cy="1505349"/>
              </a:xfrm>
              <a:prstGeom prst="blockArc">
                <a:avLst>
                  <a:gd name="adj1" fmla="val 5712898"/>
                  <a:gd name="adj2" fmla="val 21469375"/>
                  <a:gd name="adj3" fmla="val 13381"/>
                </a:avLst>
              </a:pr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id="{1C16A184-FB13-4A58-BCE7-2F914DC896B2}"/>
                  </a:ext>
                </a:extLst>
              </p:cNvPr>
              <p:cNvSpPr/>
              <p:nvPr/>
            </p:nvSpPr>
            <p:spPr>
              <a:xfrm>
                <a:off x="6866625" y="2950234"/>
                <a:ext cx="207034" cy="560717"/>
              </a:xfrm>
              <a:custGeom>
                <a:avLst/>
                <a:gdLst>
                  <a:gd name="connsiteX0" fmla="*/ 0 w 207034"/>
                  <a:gd name="connsiteY0" fmla="*/ 0 h 560717"/>
                  <a:gd name="connsiteX1" fmla="*/ 207034 w 207034"/>
                  <a:gd name="connsiteY1" fmla="*/ 258792 h 560717"/>
                  <a:gd name="connsiteX2" fmla="*/ 207034 w 207034"/>
                  <a:gd name="connsiteY2" fmla="*/ 560717 h 56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07034" h="560717">
                    <a:moveTo>
                      <a:pt x="0" y="0"/>
                    </a:moveTo>
                    <a:lnTo>
                      <a:pt x="207034" y="258792"/>
                    </a:lnTo>
                    <a:lnTo>
                      <a:pt x="207034" y="560717"/>
                    </a:lnTo>
                  </a:path>
                </a:pathLst>
              </a:custGeom>
              <a:noFill/>
              <a:ln w="698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`</a:t>
                </a:r>
              </a:p>
            </p:txBody>
          </p: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D97B8882-DD25-43B8-A0C9-4D00E7E2D59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39660" y="2827766"/>
                <a:ext cx="0" cy="676656"/>
              </a:xfrm>
              <a:prstGeom prst="line">
                <a:avLst/>
              </a:prstGeom>
              <a:noFill/>
              <a:ln w="698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6D2174FD-38EE-4542-98F5-C2645E97E9E1}"/>
                  </a:ext>
                </a:extLst>
              </p:cNvPr>
              <p:cNvSpPr/>
              <p:nvPr/>
            </p:nvSpPr>
            <p:spPr>
              <a:xfrm flipH="1">
                <a:off x="7818090" y="2950234"/>
                <a:ext cx="207034" cy="560717"/>
              </a:xfrm>
              <a:custGeom>
                <a:avLst/>
                <a:gdLst>
                  <a:gd name="connsiteX0" fmla="*/ 0 w 207034"/>
                  <a:gd name="connsiteY0" fmla="*/ 0 h 560717"/>
                  <a:gd name="connsiteX1" fmla="*/ 207034 w 207034"/>
                  <a:gd name="connsiteY1" fmla="*/ 258792 h 560717"/>
                  <a:gd name="connsiteX2" fmla="*/ 207034 w 207034"/>
                  <a:gd name="connsiteY2" fmla="*/ 560717 h 560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07034" h="560717">
                    <a:moveTo>
                      <a:pt x="0" y="0"/>
                    </a:moveTo>
                    <a:lnTo>
                      <a:pt x="207034" y="258792"/>
                    </a:lnTo>
                    <a:lnTo>
                      <a:pt x="207034" y="560717"/>
                    </a:lnTo>
                  </a:path>
                </a:pathLst>
              </a:custGeom>
              <a:noFill/>
              <a:ln w="69850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`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2C28F12E-CF0E-467E-B565-029C89A2A396}"/>
                  </a:ext>
                </a:extLst>
              </p:cNvPr>
              <p:cNvSpPr/>
              <p:nvPr/>
            </p:nvSpPr>
            <p:spPr>
              <a:xfrm>
                <a:off x="6559550" y="1784350"/>
                <a:ext cx="1758941" cy="1524000"/>
              </a:xfrm>
              <a:prstGeom prst="rect">
                <a:avLst/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454C454B-6DE9-4EC0-90C2-74115AAE8FC8}"/>
                  </a:ext>
                </a:extLst>
              </p:cNvPr>
              <p:cNvGrpSpPr/>
              <p:nvPr/>
            </p:nvGrpSpPr>
            <p:grpSpPr>
              <a:xfrm>
                <a:off x="6970143" y="2130724"/>
                <a:ext cx="939034" cy="938776"/>
                <a:chOff x="6970143" y="2130724"/>
                <a:chExt cx="939034" cy="938776"/>
              </a:xfrm>
            </p:grpSpPr>
            <p:grpSp>
              <p:nvGrpSpPr>
                <p:cNvPr id="28" name="Group 27">
                  <a:extLst>
                    <a:ext uri="{FF2B5EF4-FFF2-40B4-BE49-F238E27FC236}">
                      <a16:creationId xmlns:a16="http://schemas.microsoft.com/office/drawing/2014/main" id="{7BE7CBFA-9BC1-401C-8B78-4B0E43007A55}"/>
                    </a:ext>
                  </a:extLst>
                </p:cNvPr>
                <p:cNvGrpSpPr/>
                <p:nvPr/>
              </p:nvGrpSpPr>
              <p:grpSpPr>
                <a:xfrm>
                  <a:off x="6970143" y="2130724"/>
                  <a:ext cx="709871" cy="709742"/>
                  <a:chOff x="6970143" y="2130724"/>
                  <a:chExt cx="709871" cy="709742"/>
                </a:xfrm>
              </p:grpSpPr>
              <p:sp>
                <p:nvSpPr>
                  <p:cNvPr id="10" name="Circle: Hollow 9">
                    <a:extLst>
                      <a:ext uri="{FF2B5EF4-FFF2-40B4-BE49-F238E27FC236}">
                        <a16:creationId xmlns:a16="http://schemas.microsoft.com/office/drawing/2014/main" id="{4A9FC938-03AA-45A9-8BD8-F16280733D03}"/>
                      </a:ext>
                    </a:extLst>
                  </p:cNvPr>
                  <p:cNvSpPr/>
                  <p:nvPr/>
                </p:nvSpPr>
                <p:spPr>
                  <a:xfrm>
                    <a:off x="7199306" y="2359758"/>
                    <a:ext cx="480708" cy="480708"/>
                  </a:xfrm>
                  <a:prstGeom prst="donut">
                    <a:avLst>
                      <a:gd name="adj" fmla="val 23335"/>
                    </a:avLst>
                  </a:prstGeom>
                  <a:solidFill>
                    <a:schemeClr val="bg1">
                      <a:lumMod val="50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>
                      <a:solidFill>
                        <a:schemeClr val="tx1"/>
                      </a:solidFill>
                    </a:endParaRPr>
                  </a:p>
                </p:txBody>
              </p:sp>
              <p:cxnSp>
                <p:nvCxnSpPr>
                  <p:cNvPr id="16" name="Straight Connector 15">
                    <a:extLst>
                      <a:ext uri="{FF2B5EF4-FFF2-40B4-BE49-F238E27FC236}">
                        <a16:creationId xmlns:a16="http://schemas.microsoft.com/office/drawing/2014/main" id="{C36ABBE2-0497-47BB-BEC7-0515A75C9E22}"/>
                      </a:ext>
                    </a:extLst>
                  </p:cNvPr>
                  <p:cNvCxnSpPr>
                    <a:stCxn id="10" idx="1"/>
                  </p:cNvCxnSpPr>
                  <p:nvPr/>
                </p:nvCxnSpPr>
                <p:spPr>
                  <a:xfrm flipH="1" flipV="1">
                    <a:off x="6970143" y="2130724"/>
                    <a:ext cx="299561" cy="299432"/>
                  </a:xfrm>
                  <a:prstGeom prst="line">
                    <a:avLst/>
                  </a:prstGeom>
                  <a:ln w="85725" cap="rnd">
                    <a:solidFill>
                      <a:srgbClr val="7F7F7F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cxnSp>
              <p:nvCxnSpPr>
                <p:cNvPr id="14" name="Straight Connector 13">
                  <a:extLst>
                    <a:ext uri="{FF2B5EF4-FFF2-40B4-BE49-F238E27FC236}">
                      <a16:creationId xmlns:a16="http://schemas.microsoft.com/office/drawing/2014/main" id="{88520777-9910-4823-8AB6-F4D18EA81C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609616" y="2770068"/>
                  <a:ext cx="299561" cy="299432"/>
                </a:xfrm>
                <a:prstGeom prst="line">
                  <a:avLst/>
                </a:prstGeom>
                <a:ln w="85725" cap="rnd">
                  <a:solidFill>
                    <a:srgbClr val="7F7F7F">
                      <a:alpha val="0"/>
                    </a:srgb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5" name="Arc 4">
              <a:extLst>
                <a:ext uri="{FF2B5EF4-FFF2-40B4-BE49-F238E27FC236}">
                  <a16:creationId xmlns:a16="http://schemas.microsoft.com/office/drawing/2014/main" id="{4F7B75C3-9C16-4A09-9CF6-1AA182B30C63}"/>
                </a:ext>
              </a:extLst>
            </p:cNvPr>
            <p:cNvSpPr/>
            <p:nvPr/>
          </p:nvSpPr>
          <p:spPr>
            <a:xfrm rot="16389090">
              <a:off x="4004685" y="2704772"/>
              <a:ext cx="785004" cy="785004"/>
            </a:xfrm>
            <a:prstGeom prst="arc">
              <a:avLst/>
            </a:prstGeom>
            <a:ln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3ACEAF2A-9E57-4AE4-844C-24C28A8AB951}"/>
                </a:ext>
              </a:extLst>
            </p:cNvPr>
            <p:cNvSpPr txBox="1"/>
            <p:nvPr/>
          </p:nvSpPr>
          <p:spPr>
            <a:xfrm>
              <a:off x="3757689" y="4046443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1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6E8E380-12DA-4286-BA99-302A94D81BA6}"/>
                </a:ext>
              </a:extLst>
            </p:cNvPr>
            <p:cNvSpPr txBox="1"/>
            <p:nvPr/>
          </p:nvSpPr>
          <p:spPr>
            <a:xfrm>
              <a:off x="4503295" y="4046443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3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1AB573AE-9212-4347-A591-3A2776F4EB82}"/>
                </a:ext>
              </a:extLst>
            </p:cNvPr>
            <p:cNvSpPr txBox="1"/>
            <p:nvPr/>
          </p:nvSpPr>
          <p:spPr>
            <a:xfrm>
              <a:off x="4284953" y="4046443"/>
              <a:ext cx="2655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2</a:t>
              </a:r>
            </a:p>
          </p:txBody>
        </p: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6A10DEC6-1FD6-4F69-9C76-FAD182E6D6C4}"/>
                </a:ext>
              </a:extLst>
            </p:cNvPr>
            <p:cNvCxnSpPr>
              <a:cxnSpLocks/>
            </p:cNvCxnSpPr>
            <p:nvPr/>
          </p:nvCxnSpPr>
          <p:spPr>
            <a:xfrm>
              <a:off x="4417890" y="4352571"/>
              <a:ext cx="3202" cy="328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E037757-5205-4E5B-B2FF-3B79D7D04B66}"/>
                </a:ext>
              </a:extLst>
            </p:cNvPr>
            <p:cNvSpPr txBox="1"/>
            <p:nvPr/>
          </p:nvSpPr>
          <p:spPr>
            <a:xfrm>
              <a:off x="3737439" y="4680591"/>
              <a:ext cx="13491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>
                  <a:latin typeface="Segoe Condensed" panose="020B0606040200020203" pitchFamily="34" charset="0"/>
                </a:defRPr>
              </a:lvl1pPr>
            </a:lstStyle>
            <a:p>
              <a:pPr algn="ctr"/>
              <a:r>
                <a:rPr lang="en-US" dirty="0"/>
                <a:t>Wiper contact</a:t>
              </a: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41E3B30A-1963-4D65-8AF3-296C4B33051D}"/>
              </a:ext>
            </a:extLst>
          </p:cNvPr>
          <p:cNvGrpSpPr/>
          <p:nvPr/>
        </p:nvGrpSpPr>
        <p:grpSpPr>
          <a:xfrm>
            <a:off x="6540500" y="2533056"/>
            <a:ext cx="2648470" cy="2276123"/>
            <a:chOff x="7707376" y="2773800"/>
            <a:chExt cx="2648470" cy="2276123"/>
          </a:xfrm>
        </p:grpSpPr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4706EBF2-1965-413E-97A3-5031995F9847}"/>
                </a:ext>
              </a:extLst>
            </p:cNvPr>
            <p:cNvGrpSpPr/>
            <p:nvPr/>
          </p:nvGrpSpPr>
          <p:grpSpPr>
            <a:xfrm rot="10800000">
              <a:off x="8230857" y="2776507"/>
              <a:ext cx="1653667" cy="1112948"/>
              <a:chOff x="9880599" y="2523826"/>
              <a:chExt cx="1653667" cy="1112948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D2A0F58E-417D-468C-B011-29D411223657}"/>
                  </a:ext>
                </a:extLst>
              </p:cNvPr>
              <p:cNvSpPr/>
              <p:nvPr/>
            </p:nvSpPr>
            <p:spPr>
              <a:xfrm>
                <a:off x="9880599" y="3298580"/>
                <a:ext cx="1653667" cy="338194"/>
              </a:xfrm>
              <a:custGeom>
                <a:avLst/>
                <a:gdLst>
                  <a:gd name="connsiteX0" fmla="*/ 0 w 5736567"/>
                  <a:gd name="connsiteY0" fmla="*/ 586596 h 1173192"/>
                  <a:gd name="connsiteX1" fmla="*/ 750499 w 5736567"/>
                  <a:gd name="connsiteY1" fmla="*/ 586596 h 1173192"/>
                  <a:gd name="connsiteX2" fmla="*/ 1052423 w 5736567"/>
                  <a:gd name="connsiteY2" fmla="*/ 0 h 1173192"/>
                  <a:gd name="connsiteX3" fmla="*/ 1664899 w 5736567"/>
                  <a:gd name="connsiteY3" fmla="*/ 1155939 h 1173192"/>
                  <a:gd name="connsiteX4" fmla="*/ 2277374 w 5736567"/>
                  <a:gd name="connsiteY4" fmla="*/ 8626 h 1173192"/>
                  <a:gd name="connsiteX5" fmla="*/ 2881223 w 5736567"/>
                  <a:gd name="connsiteY5" fmla="*/ 1173192 h 1173192"/>
                  <a:gd name="connsiteX6" fmla="*/ 3476446 w 5736567"/>
                  <a:gd name="connsiteY6" fmla="*/ 25879 h 1173192"/>
                  <a:gd name="connsiteX7" fmla="*/ 4106174 w 5736567"/>
                  <a:gd name="connsiteY7" fmla="*/ 1155939 h 1173192"/>
                  <a:gd name="connsiteX8" fmla="*/ 4684144 w 5736567"/>
                  <a:gd name="connsiteY8" fmla="*/ 8626 h 1173192"/>
                  <a:gd name="connsiteX9" fmla="*/ 4977442 w 5736567"/>
                  <a:gd name="connsiteY9" fmla="*/ 569343 h 1173192"/>
                  <a:gd name="connsiteX10" fmla="*/ 5736567 w 5736567"/>
                  <a:gd name="connsiteY10" fmla="*/ 586596 h 11731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736567" h="1173192">
                    <a:moveTo>
                      <a:pt x="0" y="586596"/>
                    </a:moveTo>
                    <a:lnTo>
                      <a:pt x="750499" y="586596"/>
                    </a:lnTo>
                    <a:lnTo>
                      <a:pt x="1052423" y="0"/>
                    </a:lnTo>
                    <a:lnTo>
                      <a:pt x="1664899" y="1155939"/>
                    </a:lnTo>
                    <a:lnTo>
                      <a:pt x="2277374" y="8626"/>
                    </a:lnTo>
                    <a:lnTo>
                      <a:pt x="2881223" y="1173192"/>
                    </a:lnTo>
                    <a:lnTo>
                      <a:pt x="3476446" y="25879"/>
                    </a:lnTo>
                    <a:lnTo>
                      <a:pt x="4106174" y="1155939"/>
                    </a:lnTo>
                    <a:lnTo>
                      <a:pt x="4684144" y="8626"/>
                    </a:lnTo>
                    <a:lnTo>
                      <a:pt x="4977442" y="569343"/>
                    </a:lnTo>
                    <a:lnTo>
                      <a:pt x="5736567" y="586596"/>
                    </a:lnTo>
                  </a:path>
                </a:pathLst>
              </a:custGeom>
              <a:noFill/>
              <a:ln w="44450" cap="rnd">
                <a:solidFill>
                  <a:schemeClr val="tx1"/>
                </a:solidFill>
                <a:round/>
                <a:headEnd type="oval"/>
                <a:tailEnd type="oval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48B9DE81-BC08-4B13-9DFF-80B025ED2859}"/>
                  </a:ext>
                </a:extLst>
              </p:cNvPr>
              <p:cNvCxnSpPr/>
              <p:nvPr/>
            </p:nvCxnSpPr>
            <p:spPr>
              <a:xfrm>
                <a:off x="10707432" y="2523826"/>
                <a:ext cx="0" cy="665503"/>
              </a:xfrm>
              <a:prstGeom prst="straightConnector1">
                <a:avLst/>
              </a:prstGeom>
              <a:noFill/>
              <a:ln w="44450" cap="rnd">
                <a:solidFill>
                  <a:schemeClr val="tx1"/>
                </a:solidFill>
                <a:round/>
                <a:headEnd type="oval"/>
                <a:tailEnd type="triangle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2AD7E53-0E32-4618-BF19-C8F9861D105A}"/>
                </a:ext>
              </a:extLst>
            </p:cNvPr>
            <p:cNvCxnSpPr>
              <a:cxnSpLocks/>
              <a:endCxn id="56" idx="0"/>
            </p:cNvCxnSpPr>
            <p:nvPr/>
          </p:nvCxnSpPr>
          <p:spPr>
            <a:xfrm>
              <a:off x="9054489" y="4352571"/>
              <a:ext cx="3202" cy="32802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A76EDC17-4F77-4C60-BD07-C6C55037748C}"/>
                </a:ext>
              </a:extLst>
            </p:cNvPr>
            <p:cNvSpPr txBox="1"/>
            <p:nvPr/>
          </p:nvSpPr>
          <p:spPr>
            <a:xfrm>
              <a:off x="8383136" y="4680591"/>
              <a:ext cx="13491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>
                  <a:latin typeface="Segoe Condensed" panose="020B0606040200020203" pitchFamily="34" charset="0"/>
                </a:defRPr>
              </a:lvl1pPr>
            </a:lstStyle>
            <a:p>
              <a:pPr algn="ctr"/>
              <a:r>
                <a:rPr lang="en-US" dirty="0"/>
                <a:t>Wiper contact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B08E808-2382-4C20-B1E8-4152C98E749D}"/>
                </a:ext>
              </a:extLst>
            </p:cNvPr>
            <p:cNvSpPr txBox="1"/>
            <p:nvPr/>
          </p:nvSpPr>
          <p:spPr>
            <a:xfrm>
              <a:off x="8921713" y="4009684"/>
              <a:ext cx="265551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2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8BF7CFBE-5D49-4E61-820F-5DD3162093C9}"/>
                </a:ext>
              </a:extLst>
            </p:cNvPr>
            <p:cNvSpPr txBox="1"/>
            <p:nvPr/>
          </p:nvSpPr>
          <p:spPr>
            <a:xfrm>
              <a:off x="7707376" y="2773800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1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9FE92287-5DA8-4D3E-AE7A-6CABFE982B35}"/>
                </a:ext>
              </a:extLst>
            </p:cNvPr>
            <p:cNvSpPr txBox="1"/>
            <p:nvPr/>
          </p:nvSpPr>
          <p:spPr>
            <a:xfrm>
              <a:off x="9758946" y="2773800"/>
              <a:ext cx="5969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latin typeface="Segoe Condensed" panose="020B0606040200020203" pitchFamily="34" charset="0"/>
                </a:rPr>
                <a:t>3</a:t>
              </a:r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F5B09CA-8428-49F7-8057-0A5FBE797C7D}"/>
              </a:ext>
            </a:extLst>
          </p:cNvPr>
          <p:cNvCxnSpPr>
            <a:cxnSpLocks/>
          </p:cNvCxnSpPr>
          <p:nvPr/>
        </p:nvCxnSpPr>
        <p:spPr>
          <a:xfrm flipV="1">
            <a:off x="4575504" y="2083667"/>
            <a:ext cx="476766" cy="2797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D1C62CBE-1BF9-42B3-801D-75C00EFC1AA9}"/>
              </a:ext>
            </a:extLst>
          </p:cNvPr>
          <p:cNvSpPr txBox="1"/>
          <p:nvPr/>
        </p:nvSpPr>
        <p:spPr>
          <a:xfrm>
            <a:off x="5052270" y="1682110"/>
            <a:ext cx="10749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egoe Condensed" panose="020B0606040200020203" pitchFamily="34" charset="0"/>
              </a:rPr>
              <a:t>Resistive material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D9493EF-20DE-4CF9-BBA3-A58B845FA604}"/>
              </a:ext>
            </a:extLst>
          </p:cNvPr>
          <p:cNvCxnSpPr>
            <a:cxnSpLocks/>
          </p:cNvCxnSpPr>
          <p:nvPr/>
        </p:nvCxnSpPr>
        <p:spPr>
          <a:xfrm>
            <a:off x="3059220" y="2249583"/>
            <a:ext cx="576461" cy="15528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19AB4C74-834A-4758-94CD-CEEFD4F34059}"/>
              </a:ext>
            </a:extLst>
          </p:cNvPr>
          <p:cNvSpPr txBox="1"/>
          <p:nvPr/>
        </p:nvSpPr>
        <p:spPr>
          <a:xfrm>
            <a:off x="1906737" y="1926417"/>
            <a:ext cx="1197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Segoe Condensed" panose="020B0606040200020203" pitchFamily="34" charset="0"/>
              </a:rPr>
              <a:t>Wiper turns with dial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62B0DEF-1FD8-3248-B04C-E536EF7984E4}"/>
              </a:ext>
            </a:extLst>
          </p:cNvPr>
          <p:cNvSpPr txBox="1"/>
          <p:nvPr/>
        </p:nvSpPr>
        <p:spPr>
          <a:xfrm>
            <a:off x="1906648" y="514340"/>
            <a:ext cx="83787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egoe Condensed" panose="020B0606040200020203" pitchFamily="34" charset="0"/>
              </a:rPr>
              <a:t>A </a:t>
            </a:r>
            <a:r>
              <a:rPr lang="en-US" sz="2800" b="1" dirty="0">
                <a:latin typeface="Segoe Condensed" panose="020B0606040200020203" pitchFamily="34" charset="0"/>
              </a:rPr>
              <a:t>potentiometer</a:t>
            </a:r>
            <a:r>
              <a:rPr lang="en-US" sz="2800" dirty="0">
                <a:latin typeface="Segoe Condensed" panose="020B0606040200020203" pitchFamily="34" charset="0"/>
              </a:rPr>
              <a:t> is a three-leg resistor with a sliding or rotating contact that can be used to dynamically vary resistance.</a:t>
            </a:r>
          </a:p>
        </p:txBody>
      </p:sp>
    </p:spTree>
    <p:extLst>
      <p:ext uri="{BB962C8B-B14F-4D97-AF65-F5344CB8AC3E}">
        <p14:creationId xmlns:p14="http://schemas.microsoft.com/office/powerpoint/2010/main" val="26512272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786</TotalTime>
  <Words>961</Words>
  <Application>Microsoft Macintosh PowerPoint</Application>
  <PresentationFormat>Widescreen</PresentationFormat>
  <Paragraphs>537</Paragraphs>
  <Slides>31</Slides>
  <Notes>1</Notes>
  <HiddenSlides>12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40" baseType="lpstr">
      <vt:lpstr>Arial</vt:lpstr>
      <vt:lpstr>Bebas Neue</vt:lpstr>
      <vt:lpstr>Calibri</vt:lpstr>
      <vt:lpstr>Calibri Light</vt:lpstr>
      <vt:lpstr>Cambria Math</vt:lpstr>
      <vt:lpstr>Museo Sans 100</vt:lpstr>
      <vt:lpstr>Segoe Condensed</vt:lpstr>
      <vt:lpstr>Segoe UI Light</vt:lpstr>
      <vt:lpstr>Office Theme</vt:lpstr>
      <vt:lpstr>Potentiometers can be hooked up in either orientation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38</cp:revision>
  <dcterms:created xsi:type="dcterms:W3CDTF">2020-04-15T12:25:48Z</dcterms:created>
  <dcterms:modified xsi:type="dcterms:W3CDTF">2020-04-17T23:49:23Z</dcterms:modified>
</cp:coreProperties>
</file>

<file path=docProps/thumbnail.jpeg>
</file>